
<file path=[Content_Types].xml><?xml version="1.0" encoding="utf-8"?>
<Types xmlns="http://schemas.openxmlformats.org/package/2006/content-types">
  <Default Extension="png" ContentType="image/png"/>
  <Default Extension="jpeg" ContentType="image/jpeg"/>
  <Default Extension="wma" ContentType="audio/x-ms-wma"/>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113"/>
  </p:notesMasterIdLst>
  <p:sldIdLst>
    <p:sldId id="256" r:id="rId2"/>
    <p:sldId id="265" r:id="rId3"/>
    <p:sldId id="259" r:id="rId4"/>
    <p:sldId id="263" r:id="rId5"/>
    <p:sldId id="264" r:id="rId6"/>
    <p:sldId id="266" r:id="rId7"/>
    <p:sldId id="267" r:id="rId8"/>
    <p:sldId id="257" r:id="rId9"/>
    <p:sldId id="258" r:id="rId10"/>
    <p:sldId id="260" r:id="rId11"/>
    <p:sldId id="261" r:id="rId12"/>
    <p:sldId id="262" r:id="rId13"/>
    <p:sldId id="269" r:id="rId14"/>
    <p:sldId id="270" r:id="rId15"/>
    <p:sldId id="268"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 id="362" r:id="rId108"/>
    <p:sldId id="363" r:id="rId109"/>
    <p:sldId id="364" r:id="rId110"/>
    <p:sldId id="365" r:id="rId111"/>
    <p:sldId id="366" r:id="rId1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516" y="7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tableStyles" Target="tableStyles.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5984A64-A4FA-423A-A0A6-6A4DEC313B32}" type="datetimeFigureOut">
              <a:rPr lang="en-US" smtClean="0"/>
              <a:t>9/28/2015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26637AC-8B7D-4359-9B35-36795E9AB70E}" type="slidenum">
              <a:rPr lang="en-US" smtClean="0"/>
              <a:t>‹#›</a:t>
            </a:fld>
            <a:endParaRPr lang="en-US"/>
          </a:p>
        </p:txBody>
      </p:sp>
    </p:spTree>
    <p:extLst>
      <p:ext uri="{BB962C8B-B14F-4D97-AF65-F5344CB8AC3E}">
        <p14:creationId xmlns:p14="http://schemas.microsoft.com/office/powerpoint/2010/main" val="34534994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F738E37-DF89-4610-BD2F-2F7767BF1D2F}" type="slidenum">
              <a:rPr lang="en-US" smtClean="0"/>
              <a:t>111</a:t>
            </a:fld>
            <a:endParaRPr lang="en-US"/>
          </a:p>
        </p:txBody>
      </p:sp>
    </p:spTree>
    <p:extLst>
      <p:ext uri="{BB962C8B-B14F-4D97-AF65-F5344CB8AC3E}">
        <p14:creationId xmlns:p14="http://schemas.microsoft.com/office/powerpoint/2010/main" val="9007738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7010400" y="152399"/>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400" y="153923"/>
            <a:ext cx="6705600" cy="6553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7010400" y="2052960"/>
            <a:ext cx="1981200" cy="1828800"/>
          </a:xfrm>
        </p:spPr>
        <p:txBody>
          <a:bodyPr anchor="ctr">
            <a:normAutofit/>
          </a:bodyPr>
          <a:lstStyle>
            <a:lvl1pPr marL="0" indent="0" algn="l">
              <a:buNone/>
              <a:defRPr sz="19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0" name="Date Placeholder 9"/>
          <p:cNvSpPr>
            <a:spLocks noGrp="1"/>
          </p:cNvSpPr>
          <p:nvPr>
            <p:ph type="dt" sz="half" idx="10"/>
          </p:nvPr>
        </p:nvSpPr>
        <p:spPr/>
        <p:txBody>
          <a:bodyPr/>
          <a:lstStyle>
            <a:lvl1pPr>
              <a:defRPr>
                <a:solidFill>
                  <a:schemeClr val="bg2"/>
                </a:solidFill>
              </a:defRPr>
            </a:lvl1pPr>
          </a:lstStyle>
          <a:p>
            <a:fld id="{8ED7C729-89BD-4203-9A99-180487A8FDC1}" type="datetimeFigureOut">
              <a:rPr lang="en-US" smtClean="0"/>
              <a:pPr/>
              <a:t>9/28/2015</a:t>
            </a:fld>
            <a:endParaRPr lang="en-US"/>
          </a:p>
        </p:txBody>
      </p:sp>
      <p:sp>
        <p:nvSpPr>
          <p:cNvPr id="11" name="Slide Number Placeholder 10"/>
          <p:cNvSpPr>
            <a:spLocks noGrp="1"/>
          </p:cNvSpPr>
          <p:nvPr>
            <p:ph type="sldNum" sz="quarter" idx="11"/>
          </p:nvPr>
        </p:nvSpPr>
        <p:spPr/>
        <p:txBody>
          <a:bodyPr/>
          <a:lstStyle>
            <a:lvl1pPr>
              <a:defRPr>
                <a:solidFill>
                  <a:srgbClr val="FFFFFF"/>
                </a:solidFill>
              </a:defRPr>
            </a:lvl1pPr>
          </a:lstStyle>
          <a:p>
            <a:fld id="{A3A949C8-4D12-4A0A-A72E-DA3999156CEA}" type="slidenum">
              <a:rPr lang="en-US" smtClean="0"/>
              <a:pPr/>
              <a:t>‹#›</a:t>
            </a:fld>
            <a:endParaRPr lang="en-US"/>
          </a:p>
        </p:txBody>
      </p:sp>
      <p:sp>
        <p:nvSpPr>
          <p:cNvPr id="12" name="Footer Placeholder 11"/>
          <p:cNvSpPr>
            <a:spLocks noGrp="1"/>
          </p:cNvSpPr>
          <p:nvPr>
            <p:ph type="ftr" sz="quarter" idx="12"/>
          </p:nvPr>
        </p:nvSpPr>
        <p:spPr/>
        <p:txBody>
          <a:bodyPr/>
          <a:lstStyle>
            <a:lvl1pPr>
              <a:defRPr>
                <a:solidFill>
                  <a:schemeClr val="bg2"/>
                </a:solidFill>
              </a:defRPr>
            </a:lvl1pPr>
          </a:lstStyle>
          <a:p>
            <a:endParaRPr lang="en-US"/>
          </a:p>
        </p:txBody>
      </p:sp>
      <p:sp>
        <p:nvSpPr>
          <p:cNvPr id="13" name="Title 12"/>
          <p:cNvSpPr>
            <a:spLocks noGrp="1"/>
          </p:cNvSpPr>
          <p:nvPr>
            <p:ph type="title"/>
          </p:nvPr>
        </p:nvSpPr>
        <p:spPr>
          <a:xfrm>
            <a:off x="457200" y="2052960"/>
            <a:ext cx="6324600" cy="1828800"/>
          </a:xfrm>
        </p:spPr>
        <p:txBody>
          <a:bodyPr/>
          <a:lstStyle>
            <a:lvl1pPr algn="r">
              <a:defRPr sz="4200" spc="150" baseline="0"/>
            </a:lvl1pPr>
          </a:lstStyle>
          <a:p>
            <a:r>
              <a:rPr lang="en-US" smtClean="0"/>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ED7C729-89BD-4203-9A99-180487A8FDC1}" type="datetimeFigureOut">
              <a:rPr lang="en-US" smtClean="0"/>
              <a:pPr/>
              <a:t>9/28/2015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A949C8-4D12-4A0A-A72E-DA3999156CE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152400" y="147319"/>
            <a:ext cx="6705600"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10400" y="147319"/>
            <a:ext cx="1956046"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162800" y="274638"/>
            <a:ext cx="1676400" cy="585152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ED7C729-89BD-4203-9A99-180487A8FDC1}" type="datetimeFigureOut">
              <a:rPr lang="en-US" smtClean="0"/>
              <a:pPr/>
              <a:t>9/28/2015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A3A949C8-4D12-4A0A-A72E-DA3999156CE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ED7C729-89BD-4203-9A99-180487A8FDC1}" type="datetimeFigureOut">
              <a:rPr lang="en-US" smtClean="0"/>
              <a:pPr/>
              <a:t>9/28/2015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A949C8-4D12-4A0A-A72E-DA3999156CEA}" type="slidenum">
              <a:rPr lang="en-US" smtClean="0"/>
              <a:pPr/>
              <a:t>‹#›</a:t>
            </a:fld>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7010400" y="152399"/>
            <a:ext cx="1981200"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400" y="153923"/>
            <a:ext cx="6705600" cy="6553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9" name="Date Placeholder 8"/>
          <p:cNvSpPr>
            <a:spLocks noGrp="1"/>
          </p:cNvSpPr>
          <p:nvPr>
            <p:ph type="dt" sz="half" idx="10"/>
          </p:nvPr>
        </p:nvSpPr>
        <p:spPr/>
        <p:txBody>
          <a:bodyPr/>
          <a:lstStyle>
            <a:lvl1pPr>
              <a:defRPr>
                <a:solidFill>
                  <a:srgbClr val="FFFFFF"/>
                </a:solidFill>
              </a:defRPr>
            </a:lvl1pPr>
          </a:lstStyle>
          <a:p>
            <a:fld id="{8ED7C729-89BD-4203-9A99-180487A8FDC1}" type="datetimeFigureOut">
              <a:rPr lang="en-US" smtClean="0"/>
              <a:pPr/>
              <a:t>9/28/2015</a:t>
            </a:fld>
            <a:endParaRPr lang="en-US"/>
          </a:p>
        </p:txBody>
      </p:sp>
      <p:sp>
        <p:nvSpPr>
          <p:cNvPr id="10" name="Slide Number Placeholder 9"/>
          <p:cNvSpPr>
            <a:spLocks noGrp="1"/>
          </p:cNvSpPr>
          <p:nvPr>
            <p:ph type="sldNum" sz="quarter" idx="11"/>
          </p:nvPr>
        </p:nvSpPr>
        <p:spPr/>
        <p:txBody>
          <a:bodyPr/>
          <a:lstStyle>
            <a:lvl1pPr>
              <a:defRPr>
                <a:solidFill>
                  <a:schemeClr val="bg2"/>
                </a:solidFill>
              </a:defRPr>
            </a:lvl1pPr>
          </a:lstStyle>
          <a:p>
            <a:fld id="{A3A949C8-4D12-4A0A-A72E-DA3999156CEA}" type="slidenum">
              <a:rPr lang="en-US" smtClean="0"/>
              <a:pPr/>
              <a:t>‹#›</a:t>
            </a:fld>
            <a:endParaRPr lang="en-US"/>
          </a:p>
        </p:txBody>
      </p:sp>
      <p:sp>
        <p:nvSpPr>
          <p:cNvPr id="11" name="Footer Placeholder 10"/>
          <p:cNvSpPr>
            <a:spLocks noGrp="1"/>
          </p:cNvSpPr>
          <p:nvPr>
            <p:ph type="ftr" sz="quarter" idx="12"/>
          </p:nvPr>
        </p:nvSpPr>
        <p:spPr/>
        <p:txBody>
          <a:bodyPr/>
          <a:lstStyle>
            <a:lvl1pPr>
              <a:defRPr>
                <a:solidFill>
                  <a:srgbClr val="FFFFFF"/>
                </a:solidFill>
              </a:defRPr>
            </a:lvl1pPr>
          </a:lstStyle>
          <a:p>
            <a:endParaRPr lang="en-US"/>
          </a:p>
        </p:txBody>
      </p:sp>
      <p:sp>
        <p:nvSpPr>
          <p:cNvPr id="12" name="Title 11"/>
          <p:cNvSpPr>
            <a:spLocks noGrp="1"/>
          </p:cNvSpPr>
          <p:nvPr>
            <p:ph type="title"/>
          </p:nvPr>
        </p:nvSpPr>
        <p:spPr>
          <a:xfrm>
            <a:off x="381000" y="2892277"/>
            <a:ext cx="6324600" cy="1645920"/>
          </a:xfrm>
        </p:spPr>
        <p:txBody>
          <a:bodyPr/>
          <a:lstStyle>
            <a:lvl1pPr algn="r">
              <a:defRPr sz="4200" spc="150" baseline="0"/>
            </a:lvl1pPr>
          </a:lstStyle>
          <a:p>
            <a:r>
              <a:rPr lang="en-US" smtClean="0"/>
              <a:t>Click to edit Master 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ED7C729-89BD-4203-9A99-180487A8FDC1}" type="datetimeFigureOut">
              <a:rPr lang="en-US" smtClean="0"/>
              <a:pPr/>
              <a:t>9/28/2015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3A949C8-4D12-4A0A-A72E-DA3999156CEA}" type="slidenum">
              <a:rPr lang="en-US" smtClean="0"/>
              <a:pPr/>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722438"/>
            <a:ext cx="4040188"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399"/>
            <a:ext cx="4040188"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722438"/>
            <a:ext cx="4041775"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438399"/>
            <a:ext cx="4041775"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ED7C729-89BD-4203-9A99-180487A8FDC1}" type="datetimeFigureOut">
              <a:rPr lang="en-US" smtClean="0"/>
              <a:pPr/>
              <a:t>9/28/2015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3A949C8-4D12-4A0A-A72E-DA3999156CEA}" type="slidenum">
              <a:rPr lang="en-US" smtClean="0"/>
              <a:pPr/>
              <a:t>‹#›</a:t>
            </a:fld>
            <a:endParaRPr lang="en-US"/>
          </a:p>
        </p:txBody>
      </p:sp>
      <p:sp>
        <p:nvSpPr>
          <p:cNvPr id="10" name="Title 9"/>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8ED7C729-89BD-4203-9A99-180487A8FDC1}" type="datetimeFigureOut">
              <a:rPr lang="en-US" smtClean="0"/>
              <a:pPr/>
              <a:t>9/28/2015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3A949C8-4D12-4A0A-A72E-DA3999156CEA}" type="slidenum">
              <a:rPr lang="en-US" smtClean="0"/>
              <a:pPr/>
              <a:t>‹#›</a:t>
            </a:fld>
            <a:endParaRPr lang="en-US"/>
          </a:p>
        </p:txBody>
      </p:sp>
      <p:sp>
        <p:nvSpPr>
          <p:cNvPr id="6" name="Title 5"/>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52400" y="150919"/>
            <a:ext cx="8831802"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8ED7C729-89BD-4203-9A99-180487A8FDC1}" type="datetimeFigureOut">
              <a:rPr lang="en-US" smtClean="0"/>
              <a:pPr/>
              <a:t>9/28/2015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3A949C8-4D12-4A0A-A72E-DA3999156CE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2"/>
      </p:bgRef>
    </p:bg>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10400" y="150876"/>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p:cNvSpPr/>
          <p:nvPr/>
        </p:nvSpPr>
        <p:spPr>
          <a:xfrm>
            <a:off x="152400" y="152400"/>
            <a:ext cx="6705600" cy="6553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609600" y="304800"/>
            <a:ext cx="58674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7159752" y="2130552"/>
            <a:ext cx="1673352" cy="2816352"/>
          </a:xfrm>
        </p:spPr>
        <p:txBody>
          <a:bodyPr tIns="0"/>
          <a:lstStyle>
            <a:lvl1pPr marL="0" indent="0">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ED7C729-89BD-4203-9A99-180487A8FDC1}" type="datetimeFigureOut">
              <a:rPr lang="en-US" smtClean="0"/>
              <a:pPr/>
              <a:t>9/28/2015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ln>
            <a:noFill/>
          </a:ln>
        </p:spPr>
        <p:txBody>
          <a:bodyPr/>
          <a:lstStyle>
            <a:lvl1pPr>
              <a:defRPr>
                <a:solidFill>
                  <a:srgbClr val="FFFFFF"/>
                </a:solidFill>
              </a:defRPr>
            </a:lvl1pPr>
          </a:lstStyle>
          <a:p>
            <a:fld id="{A3A949C8-4D12-4A0A-A72E-DA3999156CEA}" type="slidenum">
              <a:rPr lang="en-US" smtClean="0"/>
              <a:pPr/>
              <a:t>‹#›</a:t>
            </a:fld>
            <a:endParaRPr lang="en-US"/>
          </a:p>
        </p:txBody>
      </p:sp>
      <p:sp>
        <p:nvSpPr>
          <p:cNvPr id="11" name="Title 10"/>
          <p:cNvSpPr>
            <a:spLocks noGrp="1"/>
          </p:cNvSpPr>
          <p:nvPr>
            <p:ph type="title"/>
          </p:nvPr>
        </p:nvSpPr>
        <p:spPr>
          <a:xfrm>
            <a:off x="7159752" y="457200"/>
            <a:ext cx="1675660" cy="1673352"/>
          </a:xfrm>
        </p:spPr>
        <p:txBody>
          <a:bodyPr anchor="b"/>
          <a:lstStyle>
            <a:lvl1pPr algn="l">
              <a:defRPr sz="2000" spc="150" baseline="0"/>
            </a:lvl1pPr>
          </a:lstStyle>
          <a:p>
            <a:r>
              <a:rPr lang="en-US" smtClean="0"/>
              <a:t>Click to edit Master title style</a:t>
            </a:r>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p:cNvSpPr/>
          <p:nvPr/>
        </p:nvSpPr>
        <p:spPr>
          <a:xfrm>
            <a:off x="7010400" y="150876"/>
            <a:ext cx="1981200" cy="65562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152400" y="152400"/>
            <a:ext cx="6705600" cy="6553200"/>
          </a:xfrm>
        </p:spPr>
        <p:txBody>
          <a:bodyPr anchor="ct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7162800" y="2133600"/>
            <a:ext cx="1676400" cy="2971800"/>
          </a:xfrm>
        </p:spPr>
        <p:txBody>
          <a:bodyPr tIns="0"/>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ED7C729-89BD-4203-9A99-180487A8FDC1}" type="datetimeFigureOut">
              <a:rPr lang="en-US" smtClean="0"/>
              <a:pPr/>
              <a:t>9/28/2015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3A949C8-4D12-4A0A-A72E-DA3999156CEA}" type="slidenum">
              <a:rPr lang="en-US" smtClean="0"/>
              <a:pPr/>
              <a:t>‹#›</a:t>
            </a:fld>
            <a:endParaRPr lang="en-US"/>
          </a:p>
        </p:txBody>
      </p:sp>
      <p:sp>
        <p:nvSpPr>
          <p:cNvPr id="10" name="Title 9"/>
          <p:cNvSpPr>
            <a:spLocks noGrp="1"/>
          </p:cNvSpPr>
          <p:nvPr>
            <p:ph type="title"/>
          </p:nvPr>
        </p:nvSpPr>
        <p:spPr>
          <a:xfrm>
            <a:off x="7162800" y="460248"/>
            <a:ext cx="1676400" cy="1673352"/>
          </a:xfrm>
        </p:spPr>
        <p:txBody>
          <a:bodyPr anchor="b"/>
          <a:lstStyle>
            <a:lvl1pPr algn="l">
              <a:defRPr sz="2000" spc="150" baseline="0">
                <a:solidFill>
                  <a:schemeClr val="tx2"/>
                </a:solidFill>
              </a:defRPr>
            </a:lvl1pPr>
          </a:lstStyle>
          <a:p>
            <a:r>
              <a:rPr lang="en-US" smtClean="0"/>
              <a:t>Click to edit Master title style</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fld id="{8ED7C729-89BD-4203-9A99-180487A8FDC1}" type="datetimeFigureOut">
              <a:rPr lang="en-US" smtClean="0"/>
              <a:pPr/>
              <a:t>9/28/2015</a:t>
            </a:fld>
            <a:endParaRPr lang="en-US"/>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en-US"/>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fld id="{A3A949C8-4D12-4A0A-A72E-DA3999156CE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wma"/><Relationship Id="rId1" Type="http://schemas.microsoft.com/office/2007/relationships/media" Target="../media/media1.wma"/><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0.wma"/><Relationship Id="rId1" Type="http://schemas.microsoft.com/office/2007/relationships/media" Target="../media/media10.wma"/><Relationship Id="rId5" Type="http://schemas.openxmlformats.org/officeDocument/2006/relationships/image" Target="../media/image11.jpg"/><Relationship Id="rId4" Type="http://schemas.openxmlformats.org/officeDocument/2006/relationships/image" Target="../media/image3.png"/></Relationships>
</file>

<file path=ppt/slides/_rels/slide10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76.wma"/><Relationship Id="rId1" Type="http://schemas.microsoft.com/office/2007/relationships/media" Target="../media/media76.wma"/><Relationship Id="rId6" Type="http://schemas.openxmlformats.org/officeDocument/2006/relationships/image" Target="../media/image112.png"/><Relationship Id="rId5" Type="http://schemas.openxmlformats.org/officeDocument/2006/relationships/image" Target="../media/image110.jpg"/><Relationship Id="rId4" Type="http://schemas.openxmlformats.org/officeDocument/2006/relationships/image" Target="../media/image21.gif"/></Relationships>
</file>

<file path=ppt/slides/_rels/slide10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77.wma"/><Relationship Id="rId1" Type="http://schemas.microsoft.com/office/2007/relationships/media" Target="../media/media77.wma"/><Relationship Id="rId5" Type="http://schemas.openxmlformats.org/officeDocument/2006/relationships/image" Target="../media/image112.png"/><Relationship Id="rId4" Type="http://schemas.openxmlformats.org/officeDocument/2006/relationships/image" Target="../media/image110.jpg"/></Relationships>
</file>

<file path=ppt/slides/_rels/slide10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78.wma"/><Relationship Id="rId1" Type="http://schemas.microsoft.com/office/2007/relationships/media" Target="../media/media78.wma"/><Relationship Id="rId6" Type="http://schemas.openxmlformats.org/officeDocument/2006/relationships/image" Target="../media/image112.png"/><Relationship Id="rId5" Type="http://schemas.openxmlformats.org/officeDocument/2006/relationships/image" Target="../media/image124.gif"/><Relationship Id="rId4" Type="http://schemas.openxmlformats.org/officeDocument/2006/relationships/image" Target="../media/image123.jpg"/></Relationships>
</file>

<file path=ppt/slides/_rels/slide10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79.wma"/><Relationship Id="rId1" Type="http://schemas.microsoft.com/office/2007/relationships/media" Target="../media/media79.wma"/><Relationship Id="rId5" Type="http://schemas.openxmlformats.org/officeDocument/2006/relationships/image" Target="../media/image112.png"/><Relationship Id="rId4" Type="http://schemas.openxmlformats.org/officeDocument/2006/relationships/image" Target="../media/image125.jpg"/></Relationships>
</file>

<file path=ppt/slides/_rels/slide10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80.wma"/><Relationship Id="rId1" Type="http://schemas.microsoft.com/office/2007/relationships/media" Target="../media/media80.wma"/><Relationship Id="rId5" Type="http://schemas.openxmlformats.org/officeDocument/2006/relationships/image" Target="../media/image112.png"/><Relationship Id="rId4" Type="http://schemas.openxmlformats.org/officeDocument/2006/relationships/image" Target="../media/image126.jpg"/></Relationships>
</file>

<file path=ppt/slides/_rels/slide10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81.wma"/><Relationship Id="rId1" Type="http://schemas.microsoft.com/office/2007/relationships/media" Target="../media/media81.wma"/><Relationship Id="rId5" Type="http://schemas.openxmlformats.org/officeDocument/2006/relationships/image" Target="../media/image112.png"/><Relationship Id="rId4" Type="http://schemas.openxmlformats.org/officeDocument/2006/relationships/image" Target="../media/image127.jpg"/></Relationships>
</file>

<file path=ppt/slides/_rels/slide10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82.wma"/><Relationship Id="rId1" Type="http://schemas.microsoft.com/office/2007/relationships/media" Target="../media/media82.wma"/><Relationship Id="rId5" Type="http://schemas.openxmlformats.org/officeDocument/2006/relationships/image" Target="../media/image112.png"/><Relationship Id="rId4" Type="http://schemas.openxmlformats.org/officeDocument/2006/relationships/image" Target="../media/image128.jpg"/></Relationships>
</file>

<file path=ppt/slides/_rels/slide10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3.wma"/><Relationship Id="rId1" Type="http://schemas.microsoft.com/office/2007/relationships/media" Target="../media/media83.wma"/><Relationship Id="rId5" Type="http://schemas.openxmlformats.org/officeDocument/2006/relationships/image" Target="../media/image112.png"/><Relationship Id="rId4" Type="http://schemas.openxmlformats.org/officeDocument/2006/relationships/image" Target="../media/image129.png"/></Relationships>
</file>

<file path=ppt/slides/_rels/slide108.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84.wma"/><Relationship Id="rId1" Type="http://schemas.microsoft.com/office/2007/relationships/media" Target="../media/media84.wma"/><Relationship Id="rId5" Type="http://schemas.openxmlformats.org/officeDocument/2006/relationships/image" Target="../media/image112.png"/><Relationship Id="rId4" Type="http://schemas.openxmlformats.org/officeDocument/2006/relationships/image" Target="../media/image130.png"/></Relationships>
</file>

<file path=ppt/slides/_rels/slide10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85.wma"/><Relationship Id="rId1" Type="http://schemas.microsoft.com/office/2007/relationships/media" Target="../media/media85.wma"/><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131.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11.wma"/><Relationship Id="rId1" Type="http://schemas.microsoft.com/office/2007/relationships/media" Target="../media/media11.wma"/><Relationship Id="rId5" Type="http://schemas.openxmlformats.org/officeDocument/2006/relationships/image" Target="../media/image3.png"/><Relationship Id="rId4" Type="http://schemas.openxmlformats.org/officeDocument/2006/relationships/image" Target="../media/image12.gif"/></Relationships>
</file>

<file path=ppt/slides/_rels/slide11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86.wma"/><Relationship Id="rId1" Type="http://schemas.microsoft.com/office/2007/relationships/media" Target="../media/media86.wma"/><Relationship Id="rId6" Type="http://schemas.openxmlformats.org/officeDocument/2006/relationships/image" Target="../media/image3.png"/><Relationship Id="rId5" Type="http://schemas.openxmlformats.org/officeDocument/2006/relationships/image" Target="../media/image133.jpg"/><Relationship Id="rId4" Type="http://schemas.openxmlformats.org/officeDocument/2006/relationships/image" Target="../media/image132.gif"/></Relationships>
</file>

<file path=ppt/slides/_rels/slide11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87.wma"/><Relationship Id="rId1" Type="http://schemas.microsoft.com/office/2007/relationships/media" Target="../media/media87.wma"/><Relationship Id="rId6" Type="http://schemas.openxmlformats.org/officeDocument/2006/relationships/image" Target="../media/image3.png"/><Relationship Id="rId5" Type="http://schemas.openxmlformats.org/officeDocument/2006/relationships/image" Target="../media/image134.jpg"/><Relationship Id="rId4" Type="http://schemas.openxmlformats.org/officeDocument/2006/relationships/notesSlide" Target="../notesSlides/notesSlide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15.png"/><Relationship Id="rId2" Type="http://schemas.openxmlformats.org/officeDocument/2006/relationships/audio" Target="../media/media12.wma"/><Relationship Id="rId1" Type="http://schemas.microsoft.com/office/2007/relationships/media" Target="../media/media12.wma"/><Relationship Id="rId6" Type="http://schemas.openxmlformats.org/officeDocument/2006/relationships/image" Target="../media/image14.jpeg"/><Relationship Id="rId5" Type="http://schemas.openxmlformats.org/officeDocument/2006/relationships/image" Target="../media/image3.png"/><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13.wma"/><Relationship Id="rId1" Type="http://schemas.microsoft.com/office/2007/relationships/media" Target="../media/media13.wma"/><Relationship Id="rId5" Type="http://schemas.openxmlformats.org/officeDocument/2006/relationships/image" Target="../media/image3.png"/><Relationship Id="rId4" Type="http://schemas.openxmlformats.org/officeDocument/2006/relationships/image" Target="../media/image16.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4.wma"/><Relationship Id="rId1" Type="http://schemas.microsoft.com/office/2007/relationships/media" Target="../media/media14.wma"/><Relationship Id="rId5" Type="http://schemas.openxmlformats.org/officeDocument/2006/relationships/image" Target="../media/image3.png"/><Relationship Id="rId4" Type="http://schemas.openxmlformats.org/officeDocument/2006/relationships/image" Target="../media/image17.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5.wma"/><Relationship Id="rId1" Type="http://schemas.microsoft.com/office/2007/relationships/media" Target="../media/media15.wma"/><Relationship Id="rId6" Type="http://schemas.openxmlformats.org/officeDocument/2006/relationships/image" Target="../media/image19.jpg"/><Relationship Id="rId5" Type="http://schemas.openxmlformats.org/officeDocument/2006/relationships/image" Target="../media/image3.png"/><Relationship Id="rId4" Type="http://schemas.openxmlformats.org/officeDocument/2006/relationships/image" Target="../media/image18.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16.wma"/><Relationship Id="rId1" Type="http://schemas.microsoft.com/office/2007/relationships/media" Target="../media/media16.wma"/><Relationship Id="rId5" Type="http://schemas.openxmlformats.org/officeDocument/2006/relationships/image" Target="../media/image3.png"/><Relationship Id="rId4" Type="http://schemas.openxmlformats.org/officeDocument/2006/relationships/image" Target="../media/image20.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17.wma"/><Relationship Id="rId1" Type="http://schemas.microsoft.com/office/2007/relationships/media" Target="../media/media17.wma"/><Relationship Id="rId5" Type="http://schemas.openxmlformats.org/officeDocument/2006/relationships/image" Target="../media/image3.png"/><Relationship Id="rId4" Type="http://schemas.openxmlformats.org/officeDocument/2006/relationships/image" Target="../media/image21.gif"/></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18.wma"/><Relationship Id="rId1" Type="http://schemas.microsoft.com/office/2007/relationships/media" Target="../media/media18.wma"/><Relationship Id="rId6" Type="http://schemas.openxmlformats.org/officeDocument/2006/relationships/image" Target="../media/image3.png"/><Relationship Id="rId5" Type="http://schemas.openxmlformats.org/officeDocument/2006/relationships/image" Target="../media/image23.jpeg"/><Relationship Id="rId4" Type="http://schemas.openxmlformats.org/officeDocument/2006/relationships/image" Target="../media/image22.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9.wma"/><Relationship Id="rId1" Type="http://schemas.microsoft.com/office/2007/relationships/media" Target="../media/media19.wma"/><Relationship Id="rId5" Type="http://schemas.openxmlformats.org/officeDocument/2006/relationships/image" Target="../media/image3.png"/><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wma"/><Relationship Id="rId1" Type="http://schemas.microsoft.com/office/2007/relationships/media" Target="../media/media2.wma"/><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20.wma"/><Relationship Id="rId1" Type="http://schemas.microsoft.com/office/2007/relationships/media" Target="../media/media20.wma"/><Relationship Id="rId6" Type="http://schemas.openxmlformats.org/officeDocument/2006/relationships/image" Target="../media/image3.png"/><Relationship Id="rId5" Type="http://schemas.openxmlformats.org/officeDocument/2006/relationships/image" Target="../media/image26.jpeg"/><Relationship Id="rId4" Type="http://schemas.openxmlformats.org/officeDocument/2006/relationships/image" Target="../media/image25.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21.wma"/><Relationship Id="rId1" Type="http://schemas.microsoft.com/office/2007/relationships/media" Target="../media/media21.wma"/><Relationship Id="rId6" Type="http://schemas.openxmlformats.org/officeDocument/2006/relationships/image" Target="../media/image3.png"/><Relationship Id="rId5" Type="http://schemas.openxmlformats.org/officeDocument/2006/relationships/image" Target="../media/image28.jpeg"/><Relationship Id="rId4" Type="http://schemas.openxmlformats.org/officeDocument/2006/relationships/image" Target="../media/image27.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2.wma"/><Relationship Id="rId1" Type="http://schemas.microsoft.com/office/2007/relationships/media" Target="../media/media22.wma"/><Relationship Id="rId5" Type="http://schemas.openxmlformats.org/officeDocument/2006/relationships/image" Target="../media/image3.png"/><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3.wma"/><Relationship Id="rId1" Type="http://schemas.microsoft.com/office/2007/relationships/media" Target="../media/media23.wma"/><Relationship Id="rId5" Type="http://schemas.openxmlformats.org/officeDocument/2006/relationships/image" Target="../media/image3.png"/><Relationship Id="rId4" Type="http://schemas.openxmlformats.org/officeDocument/2006/relationships/image" Target="../media/image30.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24.wma"/><Relationship Id="rId1" Type="http://schemas.microsoft.com/office/2007/relationships/media" Target="../media/media24.wma"/><Relationship Id="rId5" Type="http://schemas.openxmlformats.org/officeDocument/2006/relationships/image" Target="../media/image3.png"/><Relationship Id="rId4" Type="http://schemas.openxmlformats.org/officeDocument/2006/relationships/image" Target="../media/image31.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5.wma"/><Relationship Id="rId1" Type="http://schemas.microsoft.com/office/2007/relationships/media" Target="../media/media25.wma"/><Relationship Id="rId5" Type="http://schemas.openxmlformats.org/officeDocument/2006/relationships/image" Target="../media/image3.png"/><Relationship Id="rId4" Type="http://schemas.openxmlformats.org/officeDocument/2006/relationships/image" Target="../media/image32.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26.wma"/><Relationship Id="rId1" Type="http://schemas.microsoft.com/office/2007/relationships/media" Target="../media/media26.wma"/><Relationship Id="rId5" Type="http://schemas.openxmlformats.org/officeDocument/2006/relationships/image" Target="../media/image3.png"/><Relationship Id="rId4" Type="http://schemas.openxmlformats.org/officeDocument/2006/relationships/image" Target="../media/image33.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27.wma"/><Relationship Id="rId1" Type="http://schemas.microsoft.com/office/2007/relationships/media" Target="../media/media27.wma"/><Relationship Id="rId6" Type="http://schemas.openxmlformats.org/officeDocument/2006/relationships/image" Target="../media/image3.png"/><Relationship Id="rId5" Type="http://schemas.openxmlformats.org/officeDocument/2006/relationships/image" Target="../media/image35.jpeg"/><Relationship Id="rId4" Type="http://schemas.openxmlformats.org/officeDocument/2006/relationships/image" Target="../media/image34.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8.wma"/><Relationship Id="rId1" Type="http://schemas.microsoft.com/office/2007/relationships/media" Target="../media/media28.wma"/><Relationship Id="rId5" Type="http://schemas.openxmlformats.org/officeDocument/2006/relationships/image" Target="../media/image3.png"/><Relationship Id="rId4" Type="http://schemas.openxmlformats.org/officeDocument/2006/relationships/image" Target="../media/image36.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29.wma"/><Relationship Id="rId1" Type="http://schemas.microsoft.com/office/2007/relationships/media" Target="../media/media29.wma"/><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3.wma"/><Relationship Id="rId1" Type="http://schemas.microsoft.com/office/2007/relationships/media" Target="../media/media3.wma"/><Relationship Id="rId5" Type="http://schemas.openxmlformats.org/officeDocument/2006/relationships/image" Target="../media/image4.jp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30.wma"/><Relationship Id="rId1" Type="http://schemas.microsoft.com/office/2007/relationships/media" Target="../media/media30.wma"/><Relationship Id="rId5" Type="http://schemas.openxmlformats.org/officeDocument/2006/relationships/image" Target="../media/image3.png"/><Relationship Id="rId4" Type="http://schemas.openxmlformats.org/officeDocument/2006/relationships/image" Target="../media/image37.jpe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1.wma"/><Relationship Id="rId1" Type="http://schemas.microsoft.com/office/2007/relationships/media" Target="../media/media31.wma"/><Relationship Id="rId5" Type="http://schemas.openxmlformats.org/officeDocument/2006/relationships/image" Target="../media/image3.png"/><Relationship Id="rId4" Type="http://schemas.openxmlformats.org/officeDocument/2006/relationships/image" Target="../media/image38.jpe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32.wma"/><Relationship Id="rId1" Type="http://schemas.microsoft.com/office/2007/relationships/media" Target="../media/media32.wma"/><Relationship Id="rId6" Type="http://schemas.openxmlformats.org/officeDocument/2006/relationships/image" Target="../media/image3.png"/><Relationship Id="rId5" Type="http://schemas.openxmlformats.org/officeDocument/2006/relationships/image" Target="../media/image40.jpeg"/><Relationship Id="rId4" Type="http://schemas.openxmlformats.org/officeDocument/2006/relationships/image" Target="../media/image39.jpe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33.wma"/><Relationship Id="rId1" Type="http://schemas.microsoft.com/office/2007/relationships/media" Target="../media/media33.wma"/><Relationship Id="rId6" Type="http://schemas.openxmlformats.org/officeDocument/2006/relationships/image" Target="../media/image3.png"/><Relationship Id="rId5" Type="http://schemas.openxmlformats.org/officeDocument/2006/relationships/image" Target="../media/image42.jpeg"/><Relationship Id="rId4" Type="http://schemas.openxmlformats.org/officeDocument/2006/relationships/image" Target="../media/image41.jpe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34.wma"/><Relationship Id="rId1" Type="http://schemas.microsoft.com/office/2007/relationships/media" Target="../media/media34.wma"/><Relationship Id="rId5" Type="http://schemas.openxmlformats.org/officeDocument/2006/relationships/image" Target="../media/image3.png"/><Relationship Id="rId4" Type="http://schemas.openxmlformats.org/officeDocument/2006/relationships/image" Target="../media/image43.jpe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35.wma"/><Relationship Id="rId1" Type="http://schemas.microsoft.com/office/2007/relationships/media" Target="../media/media35.wma"/><Relationship Id="rId5" Type="http://schemas.openxmlformats.org/officeDocument/2006/relationships/image" Target="../media/image3.png"/><Relationship Id="rId4" Type="http://schemas.openxmlformats.org/officeDocument/2006/relationships/image" Target="../media/image44.jpe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36.wma"/><Relationship Id="rId1" Type="http://schemas.microsoft.com/office/2007/relationships/media" Target="../media/media36.wma"/><Relationship Id="rId5" Type="http://schemas.openxmlformats.org/officeDocument/2006/relationships/image" Target="../media/image3.png"/><Relationship Id="rId4" Type="http://schemas.openxmlformats.org/officeDocument/2006/relationships/image" Target="../media/image45.jpe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7.wma"/><Relationship Id="rId1" Type="http://schemas.microsoft.com/office/2007/relationships/media" Target="../media/media37.wma"/><Relationship Id="rId5" Type="http://schemas.openxmlformats.org/officeDocument/2006/relationships/image" Target="../media/image3.png"/><Relationship Id="rId4" Type="http://schemas.openxmlformats.org/officeDocument/2006/relationships/image" Target="../media/image46.jpe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38.wma"/><Relationship Id="rId1" Type="http://schemas.microsoft.com/office/2007/relationships/media" Target="../media/media38.wma"/><Relationship Id="rId5" Type="http://schemas.openxmlformats.org/officeDocument/2006/relationships/image" Target="../media/image3.png"/><Relationship Id="rId4" Type="http://schemas.openxmlformats.org/officeDocument/2006/relationships/image" Target="../media/image47.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9.wma"/><Relationship Id="rId1" Type="http://schemas.microsoft.com/office/2007/relationships/media" Target="../media/media39.wma"/><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4.wma"/><Relationship Id="rId1" Type="http://schemas.microsoft.com/office/2007/relationships/media" Target="../media/media4.wma"/><Relationship Id="rId5" Type="http://schemas.openxmlformats.org/officeDocument/2006/relationships/image" Target="../media/image3.png"/><Relationship Id="rId4" Type="http://schemas.openxmlformats.org/officeDocument/2006/relationships/image" Target="../media/image5.jpe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40.wma"/><Relationship Id="rId1" Type="http://schemas.microsoft.com/office/2007/relationships/media" Target="../media/media40.wma"/><Relationship Id="rId6" Type="http://schemas.openxmlformats.org/officeDocument/2006/relationships/image" Target="../media/image50.jpeg"/><Relationship Id="rId5" Type="http://schemas.openxmlformats.org/officeDocument/2006/relationships/image" Target="../media/image49.png"/><Relationship Id="rId4" Type="http://schemas.openxmlformats.org/officeDocument/2006/relationships/image" Target="../media/image48.jp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41.wma"/><Relationship Id="rId1" Type="http://schemas.microsoft.com/office/2007/relationships/media" Target="../media/media41.wma"/><Relationship Id="rId5" Type="http://schemas.openxmlformats.org/officeDocument/2006/relationships/image" Target="../media/image3.png"/><Relationship Id="rId4" Type="http://schemas.openxmlformats.org/officeDocument/2006/relationships/image" Target="../media/image51.jp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42.wma"/><Relationship Id="rId1" Type="http://schemas.microsoft.com/office/2007/relationships/media" Target="../media/media42.wma"/><Relationship Id="rId6" Type="http://schemas.openxmlformats.org/officeDocument/2006/relationships/image" Target="../media/image53.png"/><Relationship Id="rId5" Type="http://schemas.openxmlformats.org/officeDocument/2006/relationships/image" Target="../media/image3.png"/><Relationship Id="rId4" Type="http://schemas.openxmlformats.org/officeDocument/2006/relationships/image" Target="../media/image52.jp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43.wma"/><Relationship Id="rId1" Type="http://schemas.microsoft.com/office/2007/relationships/media" Target="../media/media43.wma"/><Relationship Id="rId6" Type="http://schemas.openxmlformats.org/officeDocument/2006/relationships/image" Target="../media/image3.png"/><Relationship Id="rId5" Type="http://schemas.openxmlformats.org/officeDocument/2006/relationships/image" Target="../media/image55.png"/><Relationship Id="rId4" Type="http://schemas.openxmlformats.org/officeDocument/2006/relationships/image" Target="../media/image54.jp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44.wma"/><Relationship Id="rId1" Type="http://schemas.microsoft.com/office/2007/relationships/media" Target="../media/media44.wma"/><Relationship Id="rId5" Type="http://schemas.openxmlformats.org/officeDocument/2006/relationships/image" Target="../media/image3.png"/><Relationship Id="rId4" Type="http://schemas.openxmlformats.org/officeDocument/2006/relationships/image" Target="../media/image56.jp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45.wma"/><Relationship Id="rId1" Type="http://schemas.microsoft.com/office/2007/relationships/media" Target="../media/media45.wma"/><Relationship Id="rId5" Type="http://schemas.openxmlformats.org/officeDocument/2006/relationships/image" Target="../media/image3.png"/><Relationship Id="rId4" Type="http://schemas.openxmlformats.org/officeDocument/2006/relationships/image" Target="../media/image57.jp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46.wma"/><Relationship Id="rId1" Type="http://schemas.microsoft.com/office/2007/relationships/media" Target="../media/media46.wma"/><Relationship Id="rId5" Type="http://schemas.openxmlformats.org/officeDocument/2006/relationships/image" Target="../media/image3.png"/><Relationship Id="rId4" Type="http://schemas.openxmlformats.org/officeDocument/2006/relationships/image" Target="../media/image58.jp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47.wma"/><Relationship Id="rId1" Type="http://schemas.microsoft.com/office/2007/relationships/media" Target="../media/media47.wma"/><Relationship Id="rId6" Type="http://schemas.openxmlformats.org/officeDocument/2006/relationships/image" Target="../media/image60.jpg"/><Relationship Id="rId5" Type="http://schemas.openxmlformats.org/officeDocument/2006/relationships/image" Target="../media/image3.png"/><Relationship Id="rId4" Type="http://schemas.openxmlformats.org/officeDocument/2006/relationships/image" Target="../media/image59.jp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48.wma"/><Relationship Id="rId1" Type="http://schemas.microsoft.com/office/2007/relationships/media" Target="../media/media48.wma"/><Relationship Id="rId6" Type="http://schemas.openxmlformats.org/officeDocument/2006/relationships/image" Target="../media/image3.png"/><Relationship Id="rId5" Type="http://schemas.openxmlformats.org/officeDocument/2006/relationships/image" Target="../media/image60.jpg"/><Relationship Id="rId4" Type="http://schemas.openxmlformats.org/officeDocument/2006/relationships/image" Target="../media/image61.jp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49.wma"/><Relationship Id="rId1" Type="http://schemas.microsoft.com/office/2007/relationships/media" Target="../media/media49.wma"/><Relationship Id="rId5" Type="http://schemas.openxmlformats.org/officeDocument/2006/relationships/image" Target="../media/image3.png"/><Relationship Id="rId4" Type="http://schemas.openxmlformats.org/officeDocument/2006/relationships/image" Target="../media/image62.jp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5.wma"/><Relationship Id="rId1" Type="http://schemas.microsoft.com/office/2007/relationships/media" Target="../media/media5.wma"/><Relationship Id="rId5" Type="http://schemas.openxmlformats.org/officeDocument/2006/relationships/image" Target="../media/image6.jpg"/><Relationship Id="rId4" Type="http://schemas.openxmlformats.org/officeDocument/2006/relationships/image" Target="../media/image3.png"/></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50.wma"/><Relationship Id="rId1" Type="http://schemas.microsoft.com/office/2007/relationships/media" Target="../media/media50.wma"/><Relationship Id="rId6" Type="http://schemas.openxmlformats.org/officeDocument/2006/relationships/image" Target="../media/image3.png"/><Relationship Id="rId5" Type="http://schemas.openxmlformats.org/officeDocument/2006/relationships/image" Target="../media/image64.png"/><Relationship Id="rId4" Type="http://schemas.openxmlformats.org/officeDocument/2006/relationships/image" Target="../media/image63.jpg"/></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51.wma"/><Relationship Id="rId1" Type="http://schemas.microsoft.com/office/2007/relationships/media" Target="../media/media51.wma"/><Relationship Id="rId6" Type="http://schemas.openxmlformats.org/officeDocument/2006/relationships/image" Target="../media/image3.png"/><Relationship Id="rId5" Type="http://schemas.openxmlformats.org/officeDocument/2006/relationships/image" Target="../media/image66.jpg"/><Relationship Id="rId4" Type="http://schemas.openxmlformats.org/officeDocument/2006/relationships/image" Target="../media/image65.jp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52.wma"/><Relationship Id="rId1" Type="http://schemas.microsoft.com/office/2007/relationships/media" Target="../media/media52.wma"/><Relationship Id="rId6" Type="http://schemas.openxmlformats.org/officeDocument/2006/relationships/image" Target="../media/image3.png"/><Relationship Id="rId5" Type="http://schemas.openxmlformats.org/officeDocument/2006/relationships/image" Target="../media/image68.jpg"/><Relationship Id="rId4" Type="http://schemas.openxmlformats.org/officeDocument/2006/relationships/image" Target="../media/image67.jp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53.wma"/><Relationship Id="rId1" Type="http://schemas.microsoft.com/office/2007/relationships/media" Target="../media/media53.wma"/><Relationship Id="rId6" Type="http://schemas.openxmlformats.org/officeDocument/2006/relationships/image" Target="../media/image3.png"/><Relationship Id="rId5" Type="http://schemas.openxmlformats.org/officeDocument/2006/relationships/image" Target="../media/image70.jpg"/><Relationship Id="rId4" Type="http://schemas.openxmlformats.org/officeDocument/2006/relationships/image" Target="../media/image69.jpe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54.wma"/><Relationship Id="rId1" Type="http://schemas.microsoft.com/office/2007/relationships/media" Target="../media/media54.wma"/><Relationship Id="rId6" Type="http://schemas.openxmlformats.org/officeDocument/2006/relationships/image" Target="../media/image3.png"/><Relationship Id="rId5" Type="http://schemas.openxmlformats.org/officeDocument/2006/relationships/image" Target="../media/image72.jpeg"/><Relationship Id="rId4" Type="http://schemas.openxmlformats.org/officeDocument/2006/relationships/image" Target="../media/image71.jp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55.wma"/><Relationship Id="rId1" Type="http://schemas.microsoft.com/office/2007/relationships/media" Target="../media/media55.wma"/><Relationship Id="rId6" Type="http://schemas.openxmlformats.org/officeDocument/2006/relationships/image" Target="../media/image3.png"/><Relationship Id="rId5" Type="http://schemas.openxmlformats.org/officeDocument/2006/relationships/image" Target="../media/image35.jpeg"/><Relationship Id="rId4" Type="http://schemas.openxmlformats.org/officeDocument/2006/relationships/image" Target="../media/image73.jp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56.wma"/><Relationship Id="rId1" Type="http://schemas.microsoft.com/office/2007/relationships/media" Target="../media/media56.wma"/><Relationship Id="rId4" Type="http://schemas.openxmlformats.org/officeDocument/2006/relationships/image" Target="../media/image3.png"/></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7.wma"/><Relationship Id="rId1" Type="http://schemas.microsoft.com/office/2007/relationships/media" Target="../media/media57.wma"/><Relationship Id="rId5" Type="http://schemas.openxmlformats.org/officeDocument/2006/relationships/image" Target="../media/image3.png"/><Relationship Id="rId4" Type="http://schemas.openxmlformats.org/officeDocument/2006/relationships/image" Target="../media/image74.jpeg"/></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58.wma"/><Relationship Id="rId1" Type="http://schemas.microsoft.com/office/2007/relationships/media" Target="../media/media58.wma"/><Relationship Id="rId6" Type="http://schemas.openxmlformats.org/officeDocument/2006/relationships/image" Target="../media/image3.png"/><Relationship Id="rId5" Type="http://schemas.openxmlformats.org/officeDocument/2006/relationships/image" Target="../media/image76.jpg"/><Relationship Id="rId4" Type="http://schemas.openxmlformats.org/officeDocument/2006/relationships/image" Target="../media/image75.jp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59.wma"/><Relationship Id="rId1" Type="http://schemas.microsoft.com/office/2007/relationships/media" Target="../media/media59.wma"/><Relationship Id="rId6" Type="http://schemas.openxmlformats.org/officeDocument/2006/relationships/image" Target="../media/image78.png"/><Relationship Id="rId5" Type="http://schemas.openxmlformats.org/officeDocument/2006/relationships/image" Target="../media/image3.png"/><Relationship Id="rId4" Type="http://schemas.openxmlformats.org/officeDocument/2006/relationships/image" Target="../media/image77.jp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6.wma"/><Relationship Id="rId1" Type="http://schemas.microsoft.com/office/2007/relationships/media" Target="../media/media6.wma"/><Relationship Id="rId5" Type="http://schemas.openxmlformats.org/officeDocument/2006/relationships/image" Target="../media/image3.png"/><Relationship Id="rId4" Type="http://schemas.openxmlformats.org/officeDocument/2006/relationships/image" Target="../media/image7.png"/></Relationships>
</file>

<file path=ppt/slides/_rels/slide60.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image" Target="../media/image79.jpg"/><Relationship Id="rId1" Type="http://schemas.openxmlformats.org/officeDocument/2006/relationships/slideLayout" Target="../slideLayouts/slideLayout1.xml"/><Relationship Id="rId4" Type="http://schemas.openxmlformats.org/officeDocument/2006/relationships/image" Target="../media/image81.jpeg"/></Relationships>
</file>

<file path=ppt/slides/_rels/slide61.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jpeg"/><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image" Target="../media/image88.jpg"/><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7.wma"/><Relationship Id="rId1" Type="http://schemas.microsoft.com/office/2007/relationships/media" Target="../media/media7.wma"/><Relationship Id="rId5" Type="http://schemas.openxmlformats.org/officeDocument/2006/relationships/image" Target="../media/image3.png"/><Relationship Id="rId4" Type="http://schemas.openxmlformats.org/officeDocument/2006/relationships/image" Target="../media/image8.gif"/></Relationships>
</file>

<file path=ppt/slides/_rels/slide70.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93.jpg"/><Relationship Id="rId2" Type="http://schemas.openxmlformats.org/officeDocument/2006/relationships/image" Target="../media/image92.png"/><Relationship Id="rId1" Type="http://schemas.openxmlformats.org/officeDocument/2006/relationships/slideLayout" Target="../slideLayouts/slideLayout8.xml"/><Relationship Id="rId4" Type="http://schemas.openxmlformats.org/officeDocument/2006/relationships/image" Target="../media/image94.png"/></Relationships>
</file>

<file path=ppt/slides/_rels/slide73.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9.xml"/></Relationships>
</file>

<file path=ppt/slides/_rels/slide74.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image" Target="../media/image96.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9.xml"/></Relationships>
</file>

<file path=ppt/slides/_rels/slide76.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image" Target="../media/image99.jpg"/><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9.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8.wma"/><Relationship Id="rId1" Type="http://schemas.microsoft.com/office/2007/relationships/media" Target="../media/media8.wma"/><Relationship Id="rId5" Type="http://schemas.openxmlformats.org/officeDocument/2006/relationships/image" Target="../media/image3.png"/><Relationship Id="rId4" Type="http://schemas.openxmlformats.org/officeDocument/2006/relationships/image" Target="../media/image9.gif"/></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0.wma"/><Relationship Id="rId1" Type="http://schemas.microsoft.com/office/2007/relationships/media" Target="../media/media60.wma"/><Relationship Id="rId4" Type="http://schemas.openxmlformats.org/officeDocument/2006/relationships/image" Target="../media/image3.png"/></Relationships>
</file>

<file path=ppt/slides/_rels/slide85.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61.wma"/><Relationship Id="rId1" Type="http://schemas.microsoft.com/office/2007/relationships/media" Target="../media/media61.wma"/><Relationship Id="rId5" Type="http://schemas.openxmlformats.org/officeDocument/2006/relationships/image" Target="../media/image3.png"/><Relationship Id="rId4" Type="http://schemas.openxmlformats.org/officeDocument/2006/relationships/image" Target="../media/image104.jpg"/></Relationships>
</file>

<file path=ppt/slides/_rels/slide8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62.wma"/><Relationship Id="rId1" Type="http://schemas.microsoft.com/office/2007/relationships/media" Target="../media/media62.wma"/><Relationship Id="rId5" Type="http://schemas.openxmlformats.org/officeDocument/2006/relationships/image" Target="../media/image3.png"/><Relationship Id="rId4" Type="http://schemas.openxmlformats.org/officeDocument/2006/relationships/image" Target="../media/image105.GIF"/></Relationships>
</file>

<file path=ppt/slides/_rels/slide8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63.wma"/><Relationship Id="rId1" Type="http://schemas.microsoft.com/office/2007/relationships/media" Target="../media/media63.wma"/><Relationship Id="rId5" Type="http://schemas.openxmlformats.org/officeDocument/2006/relationships/image" Target="../media/image3.png"/><Relationship Id="rId4" Type="http://schemas.openxmlformats.org/officeDocument/2006/relationships/image" Target="../media/image106.jpg"/></Relationships>
</file>

<file path=ppt/slides/_rels/slide8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64.wma"/><Relationship Id="rId1" Type="http://schemas.microsoft.com/office/2007/relationships/media" Target="../media/media64.wma"/><Relationship Id="rId5" Type="http://schemas.openxmlformats.org/officeDocument/2006/relationships/image" Target="../media/image3.png"/><Relationship Id="rId4" Type="http://schemas.openxmlformats.org/officeDocument/2006/relationships/image" Target="../media/image107.jpg"/></Relationships>
</file>

<file path=ppt/slides/_rels/slide89.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65.wma"/><Relationship Id="rId1" Type="http://schemas.microsoft.com/office/2007/relationships/media" Target="../media/media65.wma"/><Relationship Id="rId5" Type="http://schemas.openxmlformats.org/officeDocument/2006/relationships/image" Target="../media/image3.png"/><Relationship Id="rId4" Type="http://schemas.openxmlformats.org/officeDocument/2006/relationships/image" Target="../media/image108.jp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9.wma"/><Relationship Id="rId1" Type="http://schemas.microsoft.com/office/2007/relationships/media" Target="../media/media9.wma"/><Relationship Id="rId5" Type="http://schemas.openxmlformats.org/officeDocument/2006/relationships/image" Target="../media/image3.png"/><Relationship Id="rId4" Type="http://schemas.openxmlformats.org/officeDocument/2006/relationships/image" Target="../media/image10.jpg"/></Relationships>
</file>

<file path=ppt/slides/_rels/slide90.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66.wma"/><Relationship Id="rId1" Type="http://schemas.microsoft.com/office/2007/relationships/media" Target="../media/media66.wma"/><Relationship Id="rId5" Type="http://schemas.openxmlformats.org/officeDocument/2006/relationships/image" Target="../media/image3.png"/><Relationship Id="rId4" Type="http://schemas.openxmlformats.org/officeDocument/2006/relationships/image" Target="../media/image109.jpg"/></Relationships>
</file>

<file path=ppt/slides/_rels/slide9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7.wma"/><Relationship Id="rId1" Type="http://schemas.microsoft.com/office/2007/relationships/media" Target="../media/media67.wma"/><Relationship Id="rId5" Type="http://schemas.openxmlformats.org/officeDocument/2006/relationships/image" Target="../media/image3.png"/><Relationship Id="rId4" Type="http://schemas.openxmlformats.org/officeDocument/2006/relationships/image" Target="../media/image110.jpg"/></Relationships>
</file>

<file path=ppt/slides/_rels/slide9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8.wma"/><Relationship Id="rId1" Type="http://schemas.microsoft.com/office/2007/relationships/media" Target="../media/media68.wma"/><Relationship Id="rId5" Type="http://schemas.openxmlformats.org/officeDocument/2006/relationships/image" Target="../media/image112.png"/><Relationship Id="rId4" Type="http://schemas.openxmlformats.org/officeDocument/2006/relationships/image" Target="../media/image111.jpg"/></Relationships>
</file>

<file path=ppt/slides/_rels/slide9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9.wma"/><Relationship Id="rId1" Type="http://schemas.microsoft.com/office/2007/relationships/media" Target="../media/media69.wma"/><Relationship Id="rId5" Type="http://schemas.openxmlformats.org/officeDocument/2006/relationships/image" Target="../media/image3.png"/><Relationship Id="rId4" Type="http://schemas.openxmlformats.org/officeDocument/2006/relationships/image" Target="../media/image113.jpg"/></Relationships>
</file>

<file path=ppt/slides/_rels/slide94.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70.wma"/><Relationship Id="rId1" Type="http://schemas.microsoft.com/office/2007/relationships/media" Target="../media/media70.wma"/><Relationship Id="rId6" Type="http://schemas.openxmlformats.org/officeDocument/2006/relationships/image" Target="../media/image3.png"/><Relationship Id="rId5" Type="http://schemas.openxmlformats.org/officeDocument/2006/relationships/image" Target="../media/image115.jpeg"/><Relationship Id="rId4" Type="http://schemas.openxmlformats.org/officeDocument/2006/relationships/image" Target="../media/image114.jpg"/></Relationships>
</file>

<file path=ppt/slides/_rels/slide95.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71.wma"/><Relationship Id="rId1" Type="http://schemas.microsoft.com/office/2007/relationships/media" Target="../media/media71.wma"/><Relationship Id="rId6" Type="http://schemas.openxmlformats.org/officeDocument/2006/relationships/image" Target="../media/image3.png"/><Relationship Id="rId5" Type="http://schemas.openxmlformats.org/officeDocument/2006/relationships/image" Target="../media/image117.jpg"/><Relationship Id="rId4" Type="http://schemas.openxmlformats.org/officeDocument/2006/relationships/image" Target="../media/image116.jpg"/></Relationships>
</file>

<file path=ppt/slides/_rels/slide9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72.wma"/><Relationship Id="rId1" Type="http://schemas.microsoft.com/office/2007/relationships/media" Target="../media/media72.wma"/><Relationship Id="rId6" Type="http://schemas.openxmlformats.org/officeDocument/2006/relationships/image" Target="../media/image3.png"/><Relationship Id="rId5" Type="http://schemas.openxmlformats.org/officeDocument/2006/relationships/image" Target="../media/image119.jpg"/><Relationship Id="rId4" Type="http://schemas.openxmlformats.org/officeDocument/2006/relationships/image" Target="../media/image118.jpg"/></Relationships>
</file>

<file path=ppt/slides/_rels/slide9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73.wma"/><Relationship Id="rId1" Type="http://schemas.microsoft.com/office/2007/relationships/media" Target="../media/media73.wma"/><Relationship Id="rId5" Type="http://schemas.openxmlformats.org/officeDocument/2006/relationships/image" Target="../media/image3.png"/><Relationship Id="rId4" Type="http://schemas.openxmlformats.org/officeDocument/2006/relationships/image" Target="../media/image120.jpg"/></Relationships>
</file>

<file path=ppt/slides/_rels/slide9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4.wma"/><Relationship Id="rId1" Type="http://schemas.microsoft.com/office/2007/relationships/media" Target="../media/media74.wma"/><Relationship Id="rId5" Type="http://schemas.openxmlformats.org/officeDocument/2006/relationships/image" Target="../media/image112.png"/><Relationship Id="rId4" Type="http://schemas.openxmlformats.org/officeDocument/2006/relationships/image" Target="../media/image121.jpg"/></Relationships>
</file>

<file path=ppt/slides/_rels/slide9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75.wma"/><Relationship Id="rId1" Type="http://schemas.microsoft.com/office/2007/relationships/media" Target="../media/media75.wma"/><Relationship Id="rId5" Type="http://schemas.openxmlformats.org/officeDocument/2006/relationships/image" Target="../media/image112.png"/><Relationship Id="rId4" Type="http://schemas.openxmlformats.org/officeDocument/2006/relationships/image" Target="../media/image12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Autofit/>
          </a:bodyPr>
          <a:lstStyle/>
          <a:p>
            <a:r>
              <a:rPr lang="en-US" sz="2400" dirty="0" smtClean="0">
                <a:latin typeface="Californian FB" pitchFamily="18" charset="0"/>
              </a:rPr>
              <a:t>Global War and American Intervention 1914 - 1918</a:t>
            </a:r>
            <a:endParaRPr lang="en-US" sz="2400" dirty="0">
              <a:latin typeface="Californian FB" pitchFamily="18" charset="0"/>
            </a:endParaRPr>
          </a:p>
        </p:txBody>
      </p:sp>
      <p:sp>
        <p:nvSpPr>
          <p:cNvPr id="2" name="Title 1"/>
          <p:cNvSpPr>
            <a:spLocks noGrp="1"/>
          </p:cNvSpPr>
          <p:nvPr>
            <p:ph type="title"/>
          </p:nvPr>
        </p:nvSpPr>
        <p:spPr>
          <a:xfrm>
            <a:off x="419100" y="397831"/>
            <a:ext cx="6324600" cy="1828800"/>
          </a:xfrm>
        </p:spPr>
        <p:txBody>
          <a:bodyPr/>
          <a:lstStyle/>
          <a:p>
            <a:pPr algn="ctr"/>
            <a:r>
              <a:rPr lang="en-US" b="1" dirty="0" smtClean="0">
                <a:latin typeface="Poor Richard" pitchFamily="18" charset="0"/>
              </a:rPr>
              <a:t>THE Road to World War I</a:t>
            </a:r>
            <a:endParaRPr lang="en-US" b="1" dirty="0">
              <a:latin typeface="Poor Richard" pitchFamily="18" charset="0"/>
            </a:endParaRPr>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5582" y="2247413"/>
            <a:ext cx="6324600" cy="4186915"/>
          </a:xfrm>
          <a:prstGeom prst="rect">
            <a:avLst/>
          </a:prstGeom>
        </p:spPr>
      </p:pic>
      <p:pic>
        <p:nvPicPr>
          <p:cNvPr id="16" name="Audio 1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784984950"/>
      </p:ext>
    </p:extLst>
  </p:cSld>
  <p:clrMapOvr>
    <a:masterClrMapping/>
  </p:clrMapOvr>
  <mc:AlternateContent xmlns:mc="http://schemas.openxmlformats.org/markup-compatibility/2006" xmlns:p14="http://schemas.microsoft.com/office/powerpoint/2010/main">
    <mc:Choice Requires="p14">
      <p:transition spd="slow" p14:dur="2000" advTm="59751"/>
    </mc:Choice>
    <mc:Fallback xmlns="">
      <p:transition spd="slow" advTm="5975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6"/>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a:xfrm>
            <a:off x="7086601" y="304800"/>
            <a:ext cx="1828800" cy="6324600"/>
          </a:xfrm>
        </p:spPr>
        <p:txBody>
          <a:bodyPr>
            <a:normAutofit fontScale="85000" lnSpcReduction="20000"/>
          </a:bodyPr>
          <a:lstStyle/>
          <a:p>
            <a:r>
              <a:rPr lang="en-US" dirty="0" smtClean="0">
                <a:solidFill>
                  <a:schemeClr val="bg1"/>
                </a:solidFill>
                <a:latin typeface="Andalus" pitchFamily="18" charset="-78"/>
                <a:cs typeface="Andalus" pitchFamily="18" charset="-78"/>
              </a:rPr>
              <a:t>Nationalism is just pride in one’s nation or ethnic group.   It might be compared to patriotism in a way.  But when groups of people who do not have a political country of their own to rule start to demand their own country, it can lead to major conflicts. Revolutions, even! Austria-Hungary faced just this problem in the late 1800s and early 1900s.</a:t>
            </a:r>
            <a:endParaRPr lang="en-US" dirty="0">
              <a:solidFill>
                <a:schemeClr val="bg1"/>
              </a:solidFill>
              <a:latin typeface="Andalus" pitchFamily="18" charset="-78"/>
              <a:cs typeface="Andalus" pitchFamily="18" charset="-78"/>
            </a:endParaRPr>
          </a:p>
        </p:txBody>
      </p:sp>
      <p:sp>
        <p:nvSpPr>
          <p:cNvPr id="5" name="Title 4"/>
          <p:cNvSpPr>
            <a:spLocks noGrp="1"/>
          </p:cNvSpPr>
          <p:nvPr>
            <p:ph type="title"/>
          </p:nvPr>
        </p:nvSpPr>
        <p:spPr>
          <a:xfrm>
            <a:off x="381000" y="304800"/>
            <a:ext cx="6324600" cy="1645920"/>
          </a:xfrm>
        </p:spPr>
        <p:txBody>
          <a:bodyPr/>
          <a:lstStyle/>
          <a:p>
            <a:pPr algn="ctr"/>
            <a:r>
              <a:rPr lang="en-US" sz="7200" u="sng" dirty="0" smtClean="0">
                <a:solidFill>
                  <a:schemeClr val="tx1"/>
                </a:solidFill>
                <a:latin typeface="Poor Richard" pitchFamily="18" charset="0"/>
                <a:ea typeface="MingLiU_HKSCS" pitchFamily="18" charset="-120"/>
              </a:rPr>
              <a:t>Nationalism</a:t>
            </a:r>
            <a:endParaRPr lang="en-US" sz="7200" u="sng" dirty="0">
              <a:solidFill>
                <a:schemeClr val="tx1"/>
              </a:solidFill>
              <a:latin typeface="Poor Richard" pitchFamily="18" charset="0"/>
              <a:ea typeface="MingLiU_HKSCS" pitchFamily="18" charset="-120"/>
            </a:endParaRP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3398" y="2180573"/>
            <a:ext cx="6060351" cy="3886200"/>
          </a:xfrm>
          <a:prstGeom prst="rect">
            <a:avLst/>
          </a:prstGeom>
        </p:spPr>
      </p:pic>
    </p:spTree>
    <p:extLst>
      <p:ext uri="{BB962C8B-B14F-4D97-AF65-F5344CB8AC3E}">
        <p14:creationId xmlns:p14="http://schemas.microsoft.com/office/powerpoint/2010/main" val="3761034331"/>
      </p:ext>
    </p:extLst>
  </p:cSld>
  <p:clrMapOvr>
    <a:masterClrMapping/>
  </p:clrMapOvr>
  <mc:AlternateContent xmlns:mc="http://schemas.openxmlformats.org/markup-compatibility/2006" xmlns:p14="http://schemas.microsoft.com/office/powerpoint/2010/main">
    <mc:Choice Requires="p14">
      <p:transition spd="slow" p14:dur="2000" advTm="89091"/>
    </mc:Choice>
    <mc:Fallback xmlns="">
      <p:transition spd="slow" advTm="8909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228600" y="1981200"/>
            <a:ext cx="4203022" cy="3810000"/>
          </a:xfrm>
        </p:spPr>
      </p:pic>
      <p:pic>
        <p:nvPicPr>
          <p:cNvPr id="5" name="Content Placeholder 4"/>
          <p:cNvPicPr>
            <a:picLocks noGrp="1" noChangeAspect="1"/>
          </p:cNvPicPr>
          <p:nvPr>
            <p:ph sz="half" idx="2"/>
          </p:nvPr>
        </p:nvPicPr>
        <p:blipFill>
          <a:blip r:embed="rId5">
            <a:extLst>
              <a:ext uri="{28A0092B-C50C-407E-A947-70E740481C1C}">
                <a14:useLocalDpi xmlns:a14="http://schemas.microsoft.com/office/drawing/2010/main" val="0"/>
              </a:ext>
            </a:extLst>
          </a:blip>
          <a:stretch>
            <a:fillRect/>
          </a:stretch>
        </p:blipFill>
        <p:spPr>
          <a:xfrm>
            <a:off x="4572000" y="1981200"/>
            <a:ext cx="4292600" cy="3810000"/>
          </a:xfrm>
        </p:spPr>
      </p:pic>
      <p:sp>
        <p:nvSpPr>
          <p:cNvPr id="4" name="Title 3"/>
          <p:cNvSpPr>
            <a:spLocks noGrp="1"/>
          </p:cNvSpPr>
          <p:nvPr>
            <p:ph type="title"/>
          </p:nvPr>
        </p:nvSpPr>
        <p:spPr/>
        <p:txBody>
          <a:bodyPr/>
          <a:lstStyle/>
          <a:p>
            <a:r>
              <a:rPr lang="en-US" dirty="0" smtClean="0"/>
              <a:t>New Nations in Europe</a:t>
            </a:r>
            <a:endParaRPr lang="en-US" dirty="0"/>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426654737"/>
      </p:ext>
    </p:extLst>
  </p:cSld>
  <p:clrMapOvr>
    <a:masterClrMapping/>
  </p:clrMapOvr>
  <mc:AlternateContent xmlns:mc="http://schemas.openxmlformats.org/markup-compatibility/2006" xmlns:p14="http://schemas.microsoft.com/office/powerpoint/2010/main">
    <mc:Choice Requires="p14">
      <p:transition spd="slow" p14:dur="2000" advTm="61231"/>
    </mc:Choice>
    <mc:Fallback xmlns="">
      <p:transition spd="slow" advTm="6123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half" idx="2"/>
          </p:nvPr>
        </p:nvSpPr>
        <p:spPr>
          <a:xfrm>
            <a:off x="7162800" y="1905000"/>
            <a:ext cx="1828800" cy="4800600"/>
          </a:xfrm>
        </p:spPr>
        <p:txBody>
          <a:bodyPr>
            <a:normAutofit fontScale="92500" lnSpcReduction="10000"/>
          </a:bodyPr>
          <a:lstStyle/>
          <a:p>
            <a:endParaRPr lang="en-US" dirty="0" smtClean="0"/>
          </a:p>
          <a:p>
            <a:r>
              <a:rPr lang="en-US" sz="1200" dirty="0" smtClean="0"/>
              <a:t>FINLAND</a:t>
            </a:r>
          </a:p>
          <a:p>
            <a:endParaRPr lang="en-US" sz="1200" dirty="0" smtClean="0"/>
          </a:p>
          <a:p>
            <a:r>
              <a:rPr lang="en-US" sz="1200" dirty="0" smtClean="0"/>
              <a:t>ESTONIA</a:t>
            </a:r>
          </a:p>
          <a:p>
            <a:endParaRPr lang="en-US" sz="1200" dirty="0"/>
          </a:p>
          <a:p>
            <a:r>
              <a:rPr lang="en-US" sz="1200" dirty="0" smtClean="0"/>
              <a:t>LATVIA</a:t>
            </a:r>
          </a:p>
          <a:p>
            <a:endParaRPr lang="en-US" sz="1200" dirty="0"/>
          </a:p>
          <a:p>
            <a:r>
              <a:rPr lang="en-US" sz="1200" dirty="0" smtClean="0"/>
              <a:t>LITHUANIA</a:t>
            </a:r>
          </a:p>
          <a:p>
            <a:endParaRPr lang="en-US" sz="1200" dirty="0"/>
          </a:p>
          <a:p>
            <a:r>
              <a:rPr lang="en-US" sz="1200" dirty="0" smtClean="0"/>
              <a:t>POLAND</a:t>
            </a:r>
          </a:p>
          <a:p>
            <a:endParaRPr lang="en-US" sz="1200" dirty="0"/>
          </a:p>
          <a:p>
            <a:r>
              <a:rPr lang="en-US" sz="1200" dirty="0" smtClean="0"/>
              <a:t>CZECHOSLOVAKIA</a:t>
            </a:r>
          </a:p>
          <a:p>
            <a:endParaRPr lang="en-US" sz="1200" dirty="0"/>
          </a:p>
          <a:p>
            <a:r>
              <a:rPr lang="en-US" sz="1200" dirty="0" smtClean="0"/>
              <a:t>AUSTRIA</a:t>
            </a:r>
          </a:p>
          <a:p>
            <a:endParaRPr lang="en-US" sz="1200" dirty="0"/>
          </a:p>
          <a:p>
            <a:r>
              <a:rPr lang="en-US" sz="1200" dirty="0" smtClean="0"/>
              <a:t>HUNGARY</a:t>
            </a:r>
          </a:p>
          <a:p>
            <a:endParaRPr lang="en-US" sz="1200" dirty="0"/>
          </a:p>
          <a:p>
            <a:r>
              <a:rPr lang="en-US" sz="1200" dirty="0" smtClean="0"/>
              <a:t>YUGOSLAVIA</a:t>
            </a:r>
          </a:p>
          <a:p>
            <a:endParaRPr lang="en-US" sz="1200" dirty="0"/>
          </a:p>
          <a:p>
            <a:r>
              <a:rPr lang="en-US" sz="1200" dirty="0" smtClean="0"/>
              <a:t>TURKEY (FORMER OTTOMAN EMPIRE)</a:t>
            </a:r>
          </a:p>
          <a:p>
            <a:endParaRPr lang="en-US" sz="1200" dirty="0"/>
          </a:p>
          <a:p>
            <a:r>
              <a:rPr lang="en-US" sz="1200" dirty="0" smtClean="0"/>
              <a:t>THE SOVIET UNION (FORMERLY RUSSIA)</a:t>
            </a:r>
            <a:endParaRPr lang="en-US" sz="1200" dirty="0"/>
          </a:p>
        </p:txBody>
      </p:sp>
      <p:sp>
        <p:nvSpPr>
          <p:cNvPr id="5" name="Title 4"/>
          <p:cNvSpPr>
            <a:spLocks noGrp="1"/>
          </p:cNvSpPr>
          <p:nvPr>
            <p:ph type="title"/>
          </p:nvPr>
        </p:nvSpPr>
        <p:spPr>
          <a:xfrm>
            <a:off x="7162800" y="460248"/>
            <a:ext cx="1676400" cy="1292352"/>
          </a:xfrm>
        </p:spPr>
        <p:txBody>
          <a:bodyPr/>
          <a:lstStyle/>
          <a:p>
            <a:r>
              <a:rPr lang="en-US" dirty="0" smtClean="0">
                <a:solidFill>
                  <a:schemeClr val="tx1"/>
                </a:solidFill>
              </a:rPr>
              <a:t>New European Nations, 1918</a:t>
            </a:r>
            <a:endParaRPr lang="en-US" dirty="0">
              <a:solidFill>
                <a:schemeClr val="tx1"/>
              </a:solidFill>
            </a:endParaRPr>
          </a:p>
        </p:txBody>
      </p:sp>
      <p:pic>
        <p:nvPicPr>
          <p:cNvPr id="10" name="Picture Placeholder 9"/>
          <p:cNvPicPr>
            <a:picLocks noGrp="1" noChangeAspect="1"/>
          </p:cNvPicPr>
          <p:nvPr>
            <p:ph type="pic" idx="1"/>
          </p:nvPr>
        </p:nvPicPr>
        <p:blipFill>
          <a:blip r:embed="rId4">
            <a:extLst>
              <a:ext uri="{28A0092B-C50C-407E-A947-70E740481C1C}">
                <a14:useLocalDpi xmlns:a14="http://schemas.microsoft.com/office/drawing/2010/main" val="0"/>
              </a:ext>
            </a:extLst>
          </a:blip>
          <a:srcRect t="68" b="68"/>
          <a:stretch>
            <a:fillRect/>
          </a:stretch>
        </p:blipFill>
        <p:spPr>
          <a:xfrm>
            <a:off x="152400" y="304800"/>
            <a:ext cx="6705600" cy="5943600"/>
          </a:xfrm>
        </p:spPr>
      </p:pic>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751037766"/>
      </p:ext>
    </p:extLst>
  </p:cSld>
  <p:clrMapOvr>
    <a:masterClrMapping/>
  </p:clrMapOvr>
  <mc:AlternateContent xmlns:mc="http://schemas.openxmlformats.org/markup-compatibility/2006" xmlns:p14="http://schemas.microsoft.com/office/powerpoint/2010/main">
    <mc:Choice Requires="p14">
      <p:transition spd="slow" p14:dur="2000" advTm="49104"/>
    </mc:Choice>
    <mc:Fallback xmlns="">
      <p:transition spd="slow" advTm="4910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lstStyle/>
          <a:p>
            <a:r>
              <a:rPr lang="en-US" dirty="0" smtClean="0"/>
              <a:t>Austria-Hungary</a:t>
            </a:r>
            <a:endParaRPr lang="en-US" dirty="0"/>
          </a:p>
        </p:txBody>
      </p:sp>
      <p:pic>
        <p:nvPicPr>
          <p:cNvPr id="10" name="Content Placeholder 9"/>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457200" y="2859882"/>
            <a:ext cx="4040188" cy="2844798"/>
          </a:xfrm>
        </p:spPr>
      </p:pic>
      <p:sp>
        <p:nvSpPr>
          <p:cNvPr id="8" name="Text Placeholder 7"/>
          <p:cNvSpPr>
            <a:spLocks noGrp="1"/>
          </p:cNvSpPr>
          <p:nvPr>
            <p:ph type="body" sz="quarter" idx="3"/>
          </p:nvPr>
        </p:nvSpPr>
        <p:spPr/>
        <p:txBody>
          <a:bodyPr/>
          <a:lstStyle/>
          <a:p>
            <a:r>
              <a:rPr lang="en-US" dirty="0" smtClean="0"/>
              <a:t>The Ottoman Empire</a:t>
            </a:r>
            <a:endParaRPr lang="en-US" dirty="0"/>
          </a:p>
        </p:txBody>
      </p:sp>
      <p:pic>
        <p:nvPicPr>
          <p:cNvPr id="11" name="Content Placeholder 10"/>
          <p:cNvPicPr>
            <a:picLocks noGrp="1" noChangeAspect="1"/>
          </p:cNvPicPr>
          <p:nvPr>
            <p:ph sz="quarter" idx="4"/>
          </p:nvPr>
        </p:nvPicPr>
        <p:blipFill>
          <a:blip r:embed="rId5">
            <a:extLst>
              <a:ext uri="{28A0092B-C50C-407E-A947-70E740481C1C}">
                <a14:useLocalDpi xmlns:a14="http://schemas.microsoft.com/office/drawing/2010/main" val="0"/>
              </a:ext>
            </a:extLst>
          </a:blip>
          <a:stretch>
            <a:fillRect/>
          </a:stretch>
        </p:blipFill>
        <p:spPr>
          <a:xfrm>
            <a:off x="4800600" y="2667000"/>
            <a:ext cx="3813175" cy="3168401"/>
          </a:xfrm>
        </p:spPr>
      </p:pic>
      <p:sp>
        <p:nvSpPr>
          <p:cNvPr id="5" name="Title 4"/>
          <p:cNvSpPr>
            <a:spLocks noGrp="1"/>
          </p:cNvSpPr>
          <p:nvPr>
            <p:ph type="title"/>
          </p:nvPr>
        </p:nvSpPr>
        <p:spPr/>
        <p:txBody>
          <a:bodyPr/>
          <a:lstStyle/>
          <a:p>
            <a:r>
              <a:rPr lang="en-US" dirty="0" smtClean="0"/>
              <a:t>Nations destroyed by WW I</a:t>
            </a:r>
            <a:endParaRPr lang="en-US" dirty="0"/>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4261538705"/>
      </p:ext>
    </p:extLst>
  </p:cSld>
  <p:clrMapOvr>
    <a:masterClrMapping/>
  </p:clrMapOvr>
  <mc:AlternateContent xmlns:mc="http://schemas.openxmlformats.org/markup-compatibility/2006" xmlns:p14="http://schemas.microsoft.com/office/powerpoint/2010/main">
    <mc:Choice Requires="p14">
      <p:transition spd="slow" p14:dur="2000" advTm="44020"/>
    </mc:Choice>
    <mc:Fallback xmlns="">
      <p:transition spd="slow" advTm="4402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685800" y="1905000"/>
            <a:ext cx="3460384" cy="4272079"/>
          </a:xfrm>
        </p:spPr>
      </p:pic>
      <p:sp>
        <p:nvSpPr>
          <p:cNvPr id="9" name="Content Placeholder 8"/>
          <p:cNvSpPr>
            <a:spLocks noGrp="1"/>
          </p:cNvSpPr>
          <p:nvPr>
            <p:ph sz="half" idx="2"/>
          </p:nvPr>
        </p:nvSpPr>
        <p:spPr/>
        <p:txBody>
          <a:bodyPr>
            <a:normAutofit fontScale="92500" lnSpcReduction="10000"/>
          </a:bodyPr>
          <a:lstStyle/>
          <a:p>
            <a:pPr marL="45720" indent="0">
              <a:buNone/>
            </a:pPr>
            <a:r>
              <a:rPr lang="en-US" dirty="0" smtClean="0"/>
              <a:t>Fearing that the United States would lose its sovereignty if it entered into a “World Government” like the League of Nations, Henry Cabot Lodge argued that the United States should not ratify the Treaty of Versailles or join the League of Nations. </a:t>
            </a:r>
            <a:endParaRPr lang="en-US" dirty="0"/>
          </a:p>
        </p:txBody>
      </p:sp>
      <p:sp>
        <p:nvSpPr>
          <p:cNvPr id="7" name="Title 6"/>
          <p:cNvSpPr>
            <a:spLocks noGrp="1"/>
          </p:cNvSpPr>
          <p:nvPr>
            <p:ph type="title"/>
          </p:nvPr>
        </p:nvSpPr>
        <p:spPr/>
        <p:txBody>
          <a:bodyPr/>
          <a:lstStyle/>
          <a:p>
            <a:r>
              <a:rPr lang="en-US" dirty="0" smtClean="0"/>
              <a:t>Senator Henry Cabot Lodge</a:t>
            </a:r>
            <a:endParaRPr lang="en-US" dirty="0"/>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447671304"/>
      </p:ext>
    </p:extLst>
  </p:cSld>
  <p:clrMapOvr>
    <a:masterClrMapping/>
  </p:clrMapOvr>
  <mc:AlternateContent xmlns:mc="http://schemas.openxmlformats.org/markup-compatibility/2006" xmlns:p14="http://schemas.microsoft.com/office/powerpoint/2010/main">
    <mc:Choice Requires="p14">
      <p:transition spd="slow" p14:dur="2000" advTm="62810"/>
    </mc:Choice>
    <mc:Fallback xmlns="">
      <p:transition spd="slow" advTm="6281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381000" y="1966912"/>
            <a:ext cx="4097450" cy="3824287"/>
          </a:xfrm>
        </p:spPr>
      </p:pic>
      <p:sp>
        <p:nvSpPr>
          <p:cNvPr id="3" name="Content Placeholder 2"/>
          <p:cNvSpPr>
            <a:spLocks noGrp="1"/>
          </p:cNvSpPr>
          <p:nvPr>
            <p:ph sz="half" idx="2"/>
          </p:nvPr>
        </p:nvSpPr>
        <p:spPr/>
        <p:txBody>
          <a:bodyPr>
            <a:normAutofit fontScale="77500" lnSpcReduction="20000"/>
          </a:bodyPr>
          <a:lstStyle/>
          <a:p>
            <a:pPr marL="45720" indent="0">
              <a:buNone/>
            </a:pPr>
            <a:r>
              <a:rPr lang="en-US" dirty="0" smtClean="0"/>
              <a:t>Americans who favored the Treaty of Versailles and participation in the League of Nations ridiculed Henry Cabot Lodge for his views on the League.  What he saw a fearful international government which might usurp power from the United States and take away our sovereignty, many saw simply as a peacekeeping organization.</a:t>
            </a:r>
            <a:endParaRPr lang="en-US" dirty="0"/>
          </a:p>
        </p:txBody>
      </p:sp>
      <p:sp>
        <p:nvSpPr>
          <p:cNvPr id="4" name="Title 3"/>
          <p:cNvSpPr>
            <a:spLocks noGrp="1"/>
          </p:cNvSpPr>
          <p:nvPr>
            <p:ph type="title"/>
          </p:nvPr>
        </p:nvSpPr>
        <p:spPr/>
        <p:txBody>
          <a:bodyPr/>
          <a:lstStyle/>
          <a:p>
            <a:r>
              <a:rPr lang="en-US" dirty="0" smtClean="0"/>
              <a:t>Henry Cabot Lodge</a:t>
            </a:r>
            <a:endParaRPr lang="en-US" dirty="0"/>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26601509"/>
      </p:ext>
    </p:extLst>
  </p:cSld>
  <p:clrMapOvr>
    <a:masterClrMapping/>
  </p:clrMapOvr>
  <mc:AlternateContent xmlns:mc="http://schemas.openxmlformats.org/markup-compatibility/2006" xmlns:p14="http://schemas.microsoft.com/office/powerpoint/2010/main">
    <mc:Choice Requires="p14">
      <p:transition spd="slow" p14:dur="2000" advTm="65809"/>
    </mc:Choice>
    <mc:Fallback xmlns="">
      <p:transition spd="slow" advTm="658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1"/>
          </p:nvPr>
        </p:nvPicPr>
        <p:blipFill>
          <a:blip r:embed="rId4" cstate="print">
            <a:extLst>
              <a:ext uri="{28A0092B-C50C-407E-A947-70E740481C1C}">
                <a14:useLocalDpi xmlns:a14="http://schemas.microsoft.com/office/drawing/2010/main" val="0"/>
              </a:ext>
            </a:extLst>
          </a:blip>
          <a:stretch>
            <a:fillRect/>
          </a:stretch>
        </p:blipFill>
        <p:spPr>
          <a:xfrm>
            <a:off x="381000" y="1905000"/>
            <a:ext cx="4129950" cy="4102417"/>
          </a:xfrm>
        </p:spPr>
      </p:pic>
      <p:sp>
        <p:nvSpPr>
          <p:cNvPr id="3" name="Content Placeholder 2"/>
          <p:cNvSpPr>
            <a:spLocks noGrp="1"/>
          </p:cNvSpPr>
          <p:nvPr>
            <p:ph sz="half" idx="2"/>
          </p:nvPr>
        </p:nvSpPr>
        <p:spPr>
          <a:xfrm>
            <a:off x="4648200" y="1981200"/>
            <a:ext cx="4038600" cy="4145280"/>
          </a:xfrm>
        </p:spPr>
        <p:txBody>
          <a:bodyPr>
            <a:normAutofit fontScale="92500" lnSpcReduction="20000"/>
          </a:bodyPr>
          <a:lstStyle/>
          <a:p>
            <a:pPr marL="45720" indent="0">
              <a:buNone/>
            </a:pPr>
            <a:r>
              <a:rPr lang="en-US" dirty="0" smtClean="0"/>
              <a:t>Other Americans, however, saw Lodge’s point, conceding that the United States foreign policy choices and ability to make its own decisions regarding military preparedness might be restricted by foreign powers like England, Japan, Germany, or Russia.</a:t>
            </a:r>
            <a:endParaRPr lang="en-US" dirty="0"/>
          </a:p>
        </p:txBody>
      </p:sp>
      <p:sp>
        <p:nvSpPr>
          <p:cNvPr id="4" name="Title 3"/>
          <p:cNvSpPr>
            <a:spLocks noGrp="1"/>
          </p:cNvSpPr>
          <p:nvPr>
            <p:ph type="title"/>
          </p:nvPr>
        </p:nvSpPr>
        <p:spPr/>
        <p:txBody>
          <a:bodyPr/>
          <a:lstStyle/>
          <a:p>
            <a:r>
              <a:rPr lang="en-US" dirty="0" smtClean="0"/>
              <a:t>Henry Cabot Lodge and THE League of Nations</a:t>
            </a:r>
            <a:endParaRPr lang="en-US" dirty="0"/>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598581832"/>
      </p:ext>
    </p:extLst>
  </p:cSld>
  <p:clrMapOvr>
    <a:masterClrMapping/>
  </p:clrMapOvr>
  <mc:AlternateContent xmlns:mc="http://schemas.openxmlformats.org/markup-compatibility/2006" xmlns:p14="http://schemas.microsoft.com/office/powerpoint/2010/main">
    <mc:Choice Requires="p14">
      <p:transition spd="slow" p14:dur="2000" advTm="44547"/>
    </mc:Choice>
    <mc:Fallback xmlns="">
      <p:transition spd="slow" advTm="445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685800" y="1710266"/>
            <a:ext cx="3549704" cy="4385734"/>
          </a:xfrm>
        </p:spPr>
      </p:pic>
      <p:sp>
        <p:nvSpPr>
          <p:cNvPr id="3" name="Content Placeholder 2"/>
          <p:cNvSpPr>
            <a:spLocks noGrp="1"/>
          </p:cNvSpPr>
          <p:nvPr>
            <p:ph sz="half" idx="2"/>
          </p:nvPr>
        </p:nvSpPr>
        <p:spPr>
          <a:xfrm>
            <a:off x="4572000" y="1828800"/>
            <a:ext cx="4038600" cy="4407408"/>
          </a:xfrm>
        </p:spPr>
        <p:txBody>
          <a:bodyPr>
            <a:normAutofit fontScale="62500" lnSpcReduction="20000"/>
          </a:bodyPr>
          <a:lstStyle/>
          <a:p>
            <a:pPr marL="45720" indent="0">
              <a:buNone/>
            </a:pPr>
            <a:r>
              <a:rPr lang="en-US" dirty="0" smtClean="0"/>
              <a:t>While on a speaking tour throughout America in support of the Treaty of Versailles in 1919, President Woodrow Wilson collapsed from a devastating stroke.  He would never fully recover, and many historians believe the Presidency was virtually controlled by his wife, Edith Wilson.  For the last 17 months of his Presidency, Wilson was too enfeebled to rise from bed, and could barely scrawl his own name.  His beloved Treaty of Versailles was never ratified by the United States Senate, and the US never joined the League of Nations. </a:t>
            </a:r>
            <a:endParaRPr lang="en-US" dirty="0"/>
          </a:p>
        </p:txBody>
      </p:sp>
      <p:sp>
        <p:nvSpPr>
          <p:cNvPr id="4" name="Title 3"/>
          <p:cNvSpPr>
            <a:spLocks noGrp="1"/>
          </p:cNvSpPr>
          <p:nvPr>
            <p:ph type="title"/>
          </p:nvPr>
        </p:nvSpPr>
        <p:spPr/>
        <p:txBody>
          <a:bodyPr/>
          <a:lstStyle/>
          <a:p>
            <a:r>
              <a:rPr lang="en-US" dirty="0" smtClean="0"/>
              <a:t>Woodrow Wilson’s Stroke: Pueblo, Co, 1919</a:t>
            </a:r>
            <a:endParaRPr lang="en-US" dirty="0"/>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773327629"/>
      </p:ext>
    </p:extLst>
  </p:cSld>
  <p:clrMapOvr>
    <a:masterClrMapping/>
  </p:clrMapOvr>
  <mc:AlternateContent xmlns:mc="http://schemas.openxmlformats.org/markup-compatibility/2006" xmlns:p14="http://schemas.microsoft.com/office/powerpoint/2010/main">
    <mc:Choice Requires="p14">
      <p:transition spd="slow" p14:dur="2000" advTm="106392"/>
    </mc:Choice>
    <mc:Fallback xmlns="">
      <p:transition spd="slow" advTm="10639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1475930" y="1719263"/>
            <a:ext cx="6217540" cy="4406900"/>
          </a:xfrm>
        </p:spPr>
      </p:pic>
      <p:sp>
        <p:nvSpPr>
          <p:cNvPr id="5" name="Title 4"/>
          <p:cNvSpPr>
            <a:spLocks noGrp="1"/>
          </p:cNvSpPr>
          <p:nvPr>
            <p:ph type="title"/>
          </p:nvPr>
        </p:nvSpPr>
        <p:spPr/>
        <p:txBody>
          <a:bodyPr/>
          <a:lstStyle/>
          <a:p>
            <a:r>
              <a:rPr lang="en-US" dirty="0" smtClean="0"/>
              <a:t>The United States never joined the League of nations.</a:t>
            </a:r>
            <a:endParaRPr lang="en-US" dirty="0"/>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552029190"/>
      </p:ext>
    </p:extLst>
  </p:cSld>
  <p:clrMapOvr>
    <a:masterClrMapping/>
  </p:clrMapOvr>
  <mc:AlternateContent xmlns:mc="http://schemas.openxmlformats.org/markup-compatibility/2006" xmlns:p14="http://schemas.microsoft.com/office/powerpoint/2010/main">
    <mc:Choice Requires="p14">
      <p:transition spd="slow" p14:dur="2000" advTm="50574"/>
    </mc:Choice>
    <mc:Fallback xmlns="">
      <p:transition spd="slow" advTm="505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half" idx="2"/>
          </p:nvPr>
        </p:nvSpPr>
        <p:spPr>
          <a:xfrm>
            <a:off x="7162800" y="1752600"/>
            <a:ext cx="1676400" cy="4495800"/>
          </a:xfrm>
        </p:spPr>
        <p:txBody>
          <a:bodyPr>
            <a:normAutofit fontScale="92500" lnSpcReduction="10000"/>
          </a:bodyPr>
          <a:lstStyle/>
          <a:p>
            <a:r>
              <a:rPr lang="en-US" dirty="0"/>
              <a:t>Since the United States never joined the League, it was too </a:t>
            </a:r>
            <a:r>
              <a:rPr lang="en-US" dirty="0" smtClean="0"/>
              <a:t>weak to be effective as an international peacekeeping organization.  The political cartoon to the left shows how many people thought of the League of Nations – it was too weak to carry out its own dictates, and too punch less to prevent international disputes from becoming wars.</a:t>
            </a:r>
            <a:endParaRPr lang="en-US" dirty="0"/>
          </a:p>
        </p:txBody>
      </p:sp>
      <p:sp>
        <p:nvSpPr>
          <p:cNvPr id="3" name="Title 2"/>
          <p:cNvSpPr>
            <a:spLocks noGrp="1"/>
          </p:cNvSpPr>
          <p:nvPr>
            <p:ph type="title"/>
          </p:nvPr>
        </p:nvSpPr>
        <p:spPr>
          <a:xfrm>
            <a:off x="7162800" y="460248"/>
            <a:ext cx="1676400" cy="987552"/>
          </a:xfrm>
        </p:spPr>
        <p:txBody>
          <a:bodyPr/>
          <a:lstStyle/>
          <a:p>
            <a:r>
              <a:rPr lang="en-US" dirty="0" smtClean="0">
                <a:solidFill>
                  <a:schemeClr val="tx1"/>
                </a:solidFill>
              </a:rPr>
              <a:t>The Weak League of Nations</a:t>
            </a:r>
            <a:endParaRPr lang="en-US" dirty="0">
              <a:solidFill>
                <a:schemeClr val="tx1"/>
              </a:solidFill>
            </a:endParaRPr>
          </a:p>
        </p:txBody>
      </p:sp>
      <p:pic>
        <p:nvPicPr>
          <p:cNvPr id="7" name="Picture Placeholder 6"/>
          <p:cNvPicPr>
            <a:picLocks noGrp="1" noChangeAspect="1"/>
          </p:cNvPicPr>
          <p:nvPr>
            <p:ph type="pic" idx="1"/>
          </p:nvPr>
        </p:nvPicPr>
        <p:blipFill>
          <a:blip r:embed="rId4">
            <a:extLst>
              <a:ext uri="{28A0092B-C50C-407E-A947-70E740481C1C}">
                <a14:useLocalDpi xmlns:a14="http://schemas.microsoft.com/office/drawing/2010/main" val="0"/>
              </a:ext>
            </a:extLst>
          </a:blip>
          <a:srcRect t="5635" b="5635"/>
          <a:stretch>
            <a:fillRect/>
          </a:stretch>
        </p:blipFill>
        <p:spPr>
          <a:xfrm>
            <a:off x="457200" y="152400"/>
            <a:ext cx="5867400" cy="6553200"/>
          </a:xfrm>
        </p:spPr>
      </p:pic>
      <p:pic>
        <p:nvPicPr>
          <p:cNvPr id="10" name="Audio 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789017068"/>
      </p:ext>
    </p:extLst>
  </p:cSld>
  <p:clrMapOvr>
    <a:masterClrMapping/>
  </p:clrMapOvr>
  <mc:AlternateContent xmlns:mc="http://schemas.openxmlformats.org/markup-compatibility/2006" xmlns:p14="http://schemas.microsoft.com/office/powerpoint/2010/main">
    <mc:Choice Requires="p14">
      <p:transition spd="slow" p14:dur="2000" advTm="107396"/>
    </mc:Choice>
    <mc:Fallback xmlns="">
      <p:transition spd="slow" advTm="10739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half" idx="1"/>
          </p:nvPr>
        </p:nvSpPr>
        <p:spPr/>
        <p:txBody>
          <a:bodyPr>
            <a:normAutofit fontScale="70000" lnSpcReduction="20000"/>
          </a:bodyPr>
          <a:lstStyle/>
          <a:p>
            <a:pPr marL="45720" indent="0">
              <a:buNone/>
            </a:pPr>
            <a:r>
              <a:rPr lang="en-US" dirty="0" smtClean="0"/>
              <a:t>Astonishingly, more Americans died during the winter of 1918-1919 of Influenza than had died during World War I.  Worldwide, it is estimated that the flu epidemic killed close to 40 Million – twice as many as those who died during the ghastly conflict between 1914 – 1918.  Helpless to stop the spread of the Flu, Americans shut down schools, major public events were cancelled, and undertakers could not keep up with the demand for coffins and gravestones as families buried loved ones.</a:t>
            </a:r>
            <a:endParaRPr lang="en-US" dirty="0"/>
          </a:p>
        </p:txBody>
      </p:sp>
      <p:pic>
        <p:nvPicPr>
          <p:cNvPr id="8" name="Content Placeholder 7"/>
          <p:cNvPicPr>
            <a:picLocks noGrp="1" noChangeAspect="1"/>
          </p:cNvPicPr>
          <p:nvPr>
            <p:ph sz="half" idx="2"/>
          </p:nvPr>
        </p:nvPicPr>
        <p:blipFill>
          <a:blip r:embed="rId4">
            <a:extLst>
              <a:ext uri="{BEBA8EAE-BF5A-486C-A8C5-ECC9F3942E4B}">
                <a14:imgProps xmlns:a14="http://schemas.microsoft.com/office/drawing/2010/main">
                  <a14:imgLayer r:embed="rId5">
                    <a14:imgEffect>
                      <a14:artisticPaintStrokes/>
                    </a14:imgEffect>
                  </a14:imgLayer>
                </a14:imgProps>
              </a:ext>
              <a:ext uri="{28A0092B-C50C-407E-A947-70E740481C1C}">
                <a14:useLocalDpi xmlns:a14="http://schemas.microsoft.com/office/drawing/2010/main" val="0"/>
              </a:ext>
            </a:extLst>
          </a:blip>
          <a:stretch>
            <a:fillRect/>
          </a:stretch>
        </p:blipFill>
        <p:spPr>
          <a:xfrm>
            <a:off x="5053584" y="1728153"/>
            <a:ext cx="3227832" cy="4389120"/>
          </a:xfrm>
        </p:spPr>
      </p:pic>
      <p:sp>
        <p:nvSpPr>
          <p:cNvPr id="5" name="Title 4"/>
          <p:cNvSpPr>
            <a:spLocks noGrp="1"/>
          </p:cNvSpPr>
          <p:nvPr>
            <p:ph type="title"/>
          </p:nvPr>
        </p:nvSpPr>
        <p:spPr/>
        <p:txBody>
          <a:bodyPr/>
          <a:lstStyle/>
          <a:p>
            <a:r>
              <a:rPr lang="en-US" dirty="0" smtClean="0">
                <a:solidFill>
                  <a:schemeClr val="accent1">
                    <a:lumMod val="60000"/>
                    <a:lumOff val="40000"/>
                  </a:schemeClr>
                </a:solidFill>
              </a:rPr>
              <a:t>The Spanish Flu of 1918-1919</a:t>
            </a:r>
            <a:endParaRPr lang="en-US" dirty="0">
              <a:solidFill>
                <a:schemeClr val="accent1">
                  <a:lumMod val="60000"/>
                  <a:lumOff val="40000"/>
                </a:schemeClr>
              </a:solidFill>
            </a:endParaRPr>
          </a:p>
        </p:txBody>
      </p:sp>
      <p:pic>
        <p:nvPicPr>
          <p:cNvPr id="7" name="Audio 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505826590"/>
      </p:ext>
    </p:extLst>
  </p:cSld>
  <p:clrMapOvr>
    <a:masterClrMapping/>
  </p:clrMapOvr>
  <mc:AlternateContent xmlns:mc="http://schemas.openxmlformats.org/markup-compatibility/2006" xmlns:p14="http://schemas.microsoft.com/office/powerpoint/2010/main">
    <mc:Choice Requires="p14">
      <p:transition spd="slow" p14:dur="2000" advTm="124652"/>
    </mc:Choice>
    <mc:Fallback xmlns="">
      <p:transition spd="slow" advTm="12465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type="pic" idx="1"/>
          </p:nvPr>
        </p:nvPicPr>
        <p:blipFill>
          <a:blip r:embed="rId4" cstate="print">
            <a:extLst>
              <a:ext uri="{28A0092B-C50C-407E-A947-70E740481C1C}">
                <a14:useLocalDpi xmlns:a14="http://schemas.microsoft.com/office/drawing/2010/main" val="0"/>
              </a:ext>
            </a:extLst>
          </a:blip>
          <a:srcRect l="12413" r="12413"/>
          <a:stretch>
            <a:fillRect/>
          </a:stretch>
        </p:blipFill>
        <p:spPr/>
      </p:pic>
      <p:sp>
        <p:nvSpPr>
          <p:cNvPr id="6" name="Text Placeholder 5"/>
          <p:cNvSpPr>
            <a:spLocks noGrp="1"/>
          </p:cNvSpPr>
          <p:nvPr>
            <p:ph type="body" sz="half" idx="2"/>
          </p:nvPr>
        </p:nvSpPr>
        <p:spPr>
          <a:xfrm>
            <a:off x="7010400" y="2286000"/>
            <a:ext cx="1981200" cy="4267200"/>
          </a:xfrm>
        </p:spPr>
        <p:txBody>
          <a:bodyPr>
            <a:normAutofit/>
          </a:bodyPr>
          <a:lstStyle/>
          <a:p>
            <a:r>
              <a:rPr lang="en-US" dirty="0" smtClean="0">
                <a:latin typeface="Andalus" pitchFamily="18" charset="-78"/>
                <a:cs typeface="Andalus" pitchFamily="18" charset="-78"/>
              </a:rPr>
              <a:t>The Austro-Hungarian empire suffered because of too much nationalism.  In the empire, there were Austrians, Magyars, Bosnians, Serbians, Rumanians, Croats, and a host of other ethnic and national groups who wanted self-government, or their own national governments</a:t>
            </a:r>
            <a:r>
              <a:rPr lang="en-US" dirty="0" smtClean="0"/>
              <a:t>.</a:t>
            </a:r>
            <a:endParaRPr lang="en-US" dirty="0"/>
          </a:p>
        </p:txBody>
      </p:sp>
      <p:sp>
        <p:nvSpPr>
          <p:cNvPr id="4" name="Title 3"/>
          <p:cNvSpPr>
            <a:spLocks noGrp="1"/>
          </p:cNvSpPr>
          <p:nvPr>
            <p:ph type="title"/>
          </p:nvPr>
        </p:nvSpPr>
        <p:spPr>
          <a:xfrm>
            <a:off x="7162800" y="460248"/>
            <a:ext cx="1676400" cy="1292352"/>
          </a:xfrm>
        </p:spPr>
        <p:txBody>
          <a:bodyPr/>
          <a:lstStyle/>
          <a:p>
            <a:r>
              <a:rPr lang="en-US" sz="1800" b="1" dirty="0" smtClean="0">
                <a:latin typeface="Poor Richard" pitchFamily="18" charset="0"/>
              </a:rPr>
              <a:t>The Austro-Hungarian Empire</a:t>
            </a:r>
            <a:endParaRPr lang="en-US" sz="1800" b="1" dirty="0">
              <a:latin typeface="Poor Richard" pitchFamily="18" charset="0"/>
            </a:endParaRP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640171069"/>
      </p:ext>
    </p:extLst>
  </p:cSld>
  <p:clrMapOvr>
    <a:masterClrMapping/>
  </p:clrMapOvr>
  <mc:AlternateContent xmlns:mc="http://schemas.openxmlformats.org/markup-compatibility/2006" xmlns:p14="http://schemas.microsoft.com/office/powerpoint/2010/main">
    <mc:Choice Requires="p14">
      <p:transition spd="slow" p14:dur="2000" advTm="59782"/>
    </mc:Choice>
    <mc:Fallback xmlns="">
      <p:transition spd="slow" advTm="5978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5098612" y="1719263"/>
            <a:ext cx="3137775" cy="4406900"/>
          </a:xfrm>
        </p:spPr>
      </p:pic>
      <p:sp>
        <p:nvSpPr>
          <p:cNvPr id="4" name="Title 3"/>
          <p:cNvSpPr>
            <a:spLocks noGrp="1"/>
          </p:cNvSpPr>
          <p:nvPr>
            <p:ph type="title"/>
          </p:nvPr>
        </p:nvSpPr>
        <p:spPr/>
        <p:txBody>
          <a:bodyPr/>
          <a:lstStyle/>
          <a:p>
            <a:r>
              <a:rPr lang="en-US" dirty="0" smtClean="0"/>
              <a:t>The Red Scare of the 1920s</a:t>
            </a:r>
            <a:endParaRPr lang="en-US" dirty="0"/>
          </a:p>
        </p:txBody>
      </p:sp>
      <p:pic>
        <p:nvPicPr>
          <p:cNvPr id="11" name="Content Placeholder 10"/>
          <p:cNvPicPr>
            <a:picLocks noGrp="1" noChangeAspect="1"/>
          </p:cNvPicPr>
          <p:nvPr>
            <p:ph sz="half" idx="1"/>
          </p:nvPr>
        </p:nvPicPr>
        <p:blipFill>
          <a:blip r:embed="rId5">
            <a:extLst>
              <a:ext uri="{28A0092B-C50C-407E-A947-70E740481C1C}">
                <a14:useLocalDpi xmlns:a14="http://schemas.microsoft.com/office/drawing/2010/main" val="0"/>
              </a:ext>
            </a:extLst>
          </a:blip>
          <a:stretch>
            <a:fillRect/>
          </a:stretch>
        </p:blipFill>
        <p:spPr>
          <a:xfrm>
            <a:off x="919469" y="1752600"/>
            <a:ext cx="3119131" cy="4347289"/>
          </a:xfrm>
        </p:spPr>
      </p:pic>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175137923"/>
      </p:ext>
    </p:extLst>
  </p:cSld>
  <p:clrMapOvr>
    <a:masterClrMapping/>
  </p:clrMapOvr>
  <mc:AlternateContent xmlns:mc="http://schemas.openxmlformats.org/markup-compatibility/2006" xmlns:p14="http://schemas.microsoft.com/office/powerpoint/2010/main">
    <mc:Choice Requires="p14">
      <p:transition spd="slow" p14:dur="2000" advTm="92228"/>
    </mc:Choice>
    <mc:Fallback xmlns="">
      <p:transition spd="slow" advTm="922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p:cNvPicPr>
            <a:picLocks noGrp="1" noChangeAspect="1"/>
          </p:cNvPicPr>
          <p:nvPr>
            <p:ph type="pic" idx="1"/>
          </p:nvPr>
        </p:nvPicPr>
        <p:blipFill>
          <a:blip r:embed="rId5">
            <a:extLst>
              <a:ext uri="{28A0092B-C50C-407E-A947-70E740481C1C}">
                <a14:useLocalDpi xmlns:a14="http://schemas.microsoft.com/office/drawing/2010/main" val="0"/>
              </a:ext>
            </a:extLst>
          </a:blip>
          <a:srcRect l="11557" r="11557"/>
          <a:stretch>
            <a:fillRect/>
          </a:stretch>
        </p:blipFill>
        <p:spPr/>
      </p:pic>
      <p:sp>
        <p:nvSpPr>
          <p:cNvPr id="7" name="Text Placeholder 6"/>
          <p:cNvSpPr>
            <a:spLocks noGrp="1"/>
          </p:cNvSpPr>
          <p:nvPr>
            <p:ph type="body" sz="half" idx="2"/>
          </p:nvPr>
        </p:nvSpPr>
        <p:spPr>
          <a:xfrm>
            <a:off x="7162800" y="1600200"/>
            <a:ext cx="1676400" cy="4724400"/>
          </a:xfrm>
        </p:spPr>
        <p:txBody>
          <a:bodyPr>
            <a:normAutofit fontScale="92500" lnSpcReduction="10000"/>
          </a:bodyPr>
          <a:lstStyle/>
          <a:p>
            <a:r>
              <a:rPr lang="en-US" dirty="0" smtClean="0"/>
              <a:t>During the Palmer Raids of the early 1920s, the Attorney General of the United States invaded the homes and offices of anyone he viewed as a “Radical” – Socialists, Communists, Anarchists, and anyone else who, in his opinion,  threatened American democracy.  Many thousands of immigrants and labor union leaders were arrested or deported. </a:t>
            </a:r>
            <a:endParaRPr lang="en-US" dirty="0"/>
          </a:p>
        </p:txBody>
      </p:sp>
      <p:sp>
        <p:nvSpPr>
          <p:cNvPr id="5" name="Title 4"/>
          <p:cNvSpPr>
            <a:spLocks noGrp="1"/>
          </p:cNvSpPr>
          <p:nvPr>
            <p:ph type="title"/>
          </p:nvPr>
        </p:nvSpPr>
        <p:spPr>
          <a:xfrm>
            <a:off x="7162800" y="460248"/>
            <a:ext cx="1676400" cy="1063752"/>
          </a:xfrm>
        </p:spPr>
        <p:txBody>
          <a:bodyPr/>
          <a:lstStyle/>
          <a:p>
            <a:r>
              <a:rPr lang="en-US" sz="1600" dirty="0" smtClean="0">
                <a:solidFill>
                  <a:schemeClr val="tx1"/>
                </a:solidFill>
              </a:rPr>
              <a:t>A. Mitchell Palmer and the Palmer Raids</a:t>
            </a:r>
            <a:endParaRPr lang="en-US" sz="1600" dirty="0">
              <a:solidFill>
                <a:schemeClr val="tx1"/>
              </a:solidFill>
            </a:endParaRPr>
          </a:p>
        </p:txBody>
      </p:sp>
      <p:pic>
        <p:nvPicPr>
          <p:cNvPr id="9" name="Audio 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348559009"/>
      </p:ext>
    </p:extLst>
  </p:cSld>
  <p:clrMapOvr>
    <a:masterClrMapping/>
  </p:clrMapOvr>
  <mc:AlternateContent xmlns:mc="http://schemas.openxmlformats.org/markup-compatibility/2006" xmlns:p14="http://schemas.microsoft.com/office/powerpoint/2010/main">
    <mc:Choice Requires="p14">
      <p:transition spd="slow" p14:dur="2000" advTm="139341"/>
    </mc:Choice>
    <mc:Fallback xmlns="">
      <p:transition spd="slow" advTm="13934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762000" y="2541740"/>
            <a:ext cx="5867400" cy="3906293"/>
          </a:xfrm>
        </p:spPr>
      </p:pic>
      <p:sp>
        <p:nvSpPr>
          <p:cNvPr id="7" name="Text Placeholder 6"/>
          <p:cNvSpPr>
            <a:spLocks noGrp="1"/>
          </p:cNvSpPr>
          <p:nvPr>
            <p:ph type="body" sz="half" idx="2"/>
          </p:nvPr>
        </p:nvSpPr>
        <p:spPr>
          <a:xfrm>
            <a:off x="7159752" y="1371600"/>
            <a:ext cx="1673352" cy="5334000"/>
          </a:xfrm>
        </p:spPr>
        <p:txBody>
          <a:bodyPr>
            <a:normAutofit/>
          </a:bodyPr>
          <a:lstStyle/>
          <a:p>
            <a:r>
              <a:rPr lang="en-US" dirty="0" smtClean="0">
                <a:solidFill>
                  <a:schemeClr val="tx1"/>
                </a:solidFill>
                <a:latin typeface="Andalus" pitchFamily="18" charset="-78"/>
                <a:cs typeface="Andalus" pitchFamily="18" charset="-78"/>
              </a:rPr>
              <a:t>The Balkan peninsula, consisting of Greece, Albania, Serbia, and a plethora of other national groups who sought self-government and independence, was considered the “powder keg” of Europe.  Many people believed these groups would someday fight for independence from colonial rulers. </a:t>
            </a:r>
            <a:endParaRPr lang="en-US" dirty="0">
              <a:solidFill>
                <a:schemeClr val="tx1"/>
              </a:solidFill>
              <a:latin typeface="Andalus" pitchFamily="18" charset="-78"/>
              <a:cs typeface="Andalus" pitchFamily="18" charset="-78"/>
            </a:endParaRPr>
          </a:p>
        </p:txBody>
      </p:sp>
      <p:sp>
        <p:nvSpPr>
          <p:cNvPr id="5" name="Title 4"/>
          <p:cNvSpPr>
            <a:spLocks noGrp="1"/>
          </p:cNvSpPr>
          <p:nvPr>
            <p:ph type="title"/>
          </p:nvPr>
        </p:nvSpPr>
        <p:spPr>
          <a:xfrm>
            <a:off x="7159752" y="457200"/>
            <a:ext cx="1675660" cy="914400"/>
          </a:xfrm>
        </p:spPr>
        <p:txBody>
          <a:bodyPr/>
          <a:lstStyle/>
          <a:p>
            <a:r>
              <a:rPr lang="en-US" b="1" u="sng" dirty="0" smtClean="0">
                <a:solidFill>
                  <a:schemeClr val="tx1"/>
                </a:solidFill>
                <a:latin typeface="Poor Richard" pitchFamily="18" charset="0"/>
              </a:rPr>
              <a:t>The Balkan Peninsula</a:t>
            </a:r>
            <a:endParaRPr lang="en-US" b="1" u="sng" dirty="0">
              <a:solidFill>
                <a:schemeClr val="tx1"/>
              </a:solidFill>
              <a:latin typeface="Poor Richard" pitchFamily="18" charset="0"/>
            </a:endParaRP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pic>
        <p:nvPicPr>
          <p:cNvPr id="2" name="Pictur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1128712">
            <a:off x="1320360" y="347675"/>
            <a:ext cx="2019143" cy="2734195"/>
          </a:xfrm>
          <a:prstGeom prst="rect">
            <a:avLst/>
          </a:prstGeom>
        </p:spPr>
      </p:pic>
      <p:pic>
        <p:nvPicPr>
          <p:cNvPr id="4" name="Picture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518951" y="201653"/>
            <a:ext cx="2119849" cy="2901802"/>
          </a:xfrm>
          <a:prstGeom prst="rect">
            <a:avLst/>
          </a:prstGeom>
        </p:spPr>
      </p:pic>
    </p:spTree>
    <p:extLst>
      <p:ext uri="{BB962C8B-B14F-4D97-AF65-F5344CB8AC3E}">
        <p14:creationId xmlns:p14="http://schemas.microsoft.com/office/powerpoint/2010/main" val="1124934438"/>
      </p:ext>
    </p:extLst>
  </p:cSld>
  <p:clrMapOvr>
    <a:masterClrMapping/>
  </p:clrMapOvr>
  <mc:AlternateContent xmlns:mc="http://schemas.openxmlformats.org/markup-compatibility/2006" xmlns:p14="http://schemas.microsoft.com/office/powerpoint/2010/main">
    <mc:Choice Requires="p14">
      <p:transition spd="slow" p14:dur="2000" advTm="69812"/>
    </mc:Choice>
    <mc:Fallback xmlns="">
      <p:transition spd="slow" advTm="6981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990600" y="474440"/>
            <a:ext cx="5562600" cy="6007608"/>
          </a:xfrm>
        </p:spPr>
      </p:pic>
      <p:sp>
        <p:nvSpPr>
          <p:cNvPr id="6" name="Text Placeholder 5"/>
          <p:cNvSpPr>
            <a:spLocks noGrp="1"/>
          </p:cNvSpPr>
          <p:nvPr>
            <p:ph type="body" sz="half" idx="2"/>
          </p:nvPr>
        </p:nvSpPr>
        <p:spPr>
          <a:xfrm>
            <a:off x="7086600" y="1905000"/>
            <a:ext cx="1828800" cy="4800600"/>
          </a:xfrm>
        </p:spPr>
        <p:txBody>
          <a:bodyPr>
            <a:normAutofit lnSpcReduction="10000"/>
          </a:bodyPr>
          <a:lstStyle/>
          <a:p>
            <a:r>
              <a:rPr lang="en-US" dirty="0" smtClean="0">
                <a:solidFill>
                  <a:schemeClr val="tx1"/>
                </a:solidFill>
                <a:latin typeface="Andalus" pitchFamily="18" charset="-78"/>
                <a:cs typeface="Andalus" pitchFamily="18" charset="-78"/>
              </a:rPr>
              <a:t>The Archduke Franz Ferdinand and his wife Sophie were assassinated during a parade in Sarajevo.  The murderer, </a:t>
            </a:r>
            <a:r>
              <a:rPr lang="en-US" dirty="0" err="1" smtClean="0">
                <a:solidFill>
                  <a:schemeClr val="tx1"/>
                </a:solidFill>
                <a:latin typeface="Andalus" pitchFamily="18" charset="-78"/>
                <a:cs typeface="Andalus" pitchFamily="18" charset="-78"/>
              </a:rPr>
              <a:t>Gavrilo</a:t>
            </a:r>
            <a:r>
              <a:rPr lang="en-US" dirty="0">
                <a:solidFill>
                  <a:schemeClr val="tx1"/>
                </a:solidFill>
                <a:latin typeface="Andalus" pitchFamily="18" charset="-78"/>
                <a:cs typeface="Andalus" pitchFamily="18" charset="-78"/>
              </a:rPr>
              <a:t> </a:t>
            </a:r>
            <a:r>
              <a:rPr lang="en-US" dirty="0" err="1" smtClean="0">
                <a:solidFill>
                  <a:schemeClr val="tx1"/>
                </a:solidFill>
                <a:latin typeface="Andalus" pitchFamily="18" charset="-78"/>
                <a:cs typeface="Andalus" pitchFamily="18" charset="-78"/>
              </a:rPr>
              <a:t>Princip</a:t>
            </a:r>
            <a:r>
              <a:rPr lang="en-US" dirty="0" smtClean="0">
                <a:solidFill>
                  <a:schemeClr val="tx1"/>
                </a:solidFill>
                <a:latin typeface="Andalus" pitchFamily="18" charset="-78"/>
                <a:cs typeface="Andalus" pitchFamily="18" charset="-78"/>
              </a:rPr>
              <a:t>, was a member of a Serbian Nationalist organization called The Black Hand.  Austria-Hungary blamed all of Serbia for the murders, and took revenge.  Franz’s dying words to his wife Sophie: “You must live for the children.” </a:t>
            </a:r>
            <a:endParaRPr lang="en-US" dirty="0">
              <a:solidFill>
                <a:schemeClr val="tx1"/>
              </a:solidFill>
              <a:latin typeface="Andalus" pitchFamily="18" charset="-78"/>
              <a:cs typeface="Andalus" pitchFamily="18" charset="-78"/>
            </a:endParaRPr>
          </a:p>
        </p:txBody>
      </p:sp>
      <p:sp>
        <p:nvSpPr>
          <p:cNvPr id="4" name="Title 3"/>
          <p:cNvSpPr>
            <a:spLocks noGrp="1"/>
          </p:cNvSpPr>
          <p:nvPr>
            <p:ph type="title"/>
          </p:nvPr>
        </p:nvSpPr>
        <p:spPr>
          <a:xfrm>
            <a:off x="7159752" y="457200"/>
            <a:ext cx="1831848" cy="1295400"/>
          </a:xfrm>
        </p:spPr>
        <p:txBody>
          <a:bodyPr/>
          <a:lstStyle/>
          <a:p>
            <a:r>
              <a:rPr lang="en-US" b="1" dirty="0" smtClean="0">
                <a:solidFill>
                  <a:schemeClr val="tx1"/>
                </a:solidFill>
                <a:latin typeface="Poor Richard" pitchFamily="18" charset="0"/>
              </a:rPr>
              <a:t>THE Spark that set off The great war</a:t>
            </a:r>
            <a:endParaRPr lang="en-US" b="1" dirty="0">
              <a:solidFill>
                <a:schemeClr val="tx1"/>
              </a:solidFill>
              <a:latin typeface="Poor Richard" pitchFamily="18" charset="0"/>
            </a:endParaRP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558377030"/>
      </p:ext>
    </p:extLst>
  </p:cSld>
  <p:clrMapOvr>
    <a:masterClrMapping/>
  </p:clrMapOvr>
  <mc:AlternateContent xmlns:mc="http://schemas.openxmlformats.org/markup-compatibility/2006" xmlns:p14="http://schemas.microsoft.com/office/powerpoint/2010/main">
    <mc:Choice Requires="p14">
      <p:transition spd="slow" p14:dur="2000" advTm="110473"/>
    </mc:Choice>
    <mc:Fallback xmlns="">
      <p:transition spd="slow" advTm="11047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p:cNvPicPr>
            <a:picLocks noGrp="1" noChangeAspect="1"/>
          </p:cNvPicPr>
          <p:nvPr>
            <p:ph sz="half" idx="1"/>
          </p:nvPr>
        </p:nvPicPr>
        <p:blipFill>
          <a:blip r:embed="rId4" cstate="print">
            <a:extLst>
              <a:ext uri="{28A0092B-C50C-407E-A947-70E740481C1C}">
                <a14:useLocalDpi xmlns:a14="http://schemas.microsoft.com/office/drawing/2010/main" val="0"/>
              </a:ext>
            </a:extLst>
          </a:blip>
          <a:stretch>
            <a:fillRect/>
          </a:stretch>
        </p:blipFill>
        <p:spPr>
          <a:xfrm>
            <a:off x="609600" y="1752600"/>
            <a:ext cx="3357498" cy="4621207"/>
          </a:xfrm>
        </p:spPr>
      </p:pic>
      <p:sp>
        <p:nvSpPr>
          <p:cNvPr id="7" name="Content Placeholder 6"/>
          <p:cNvSpPr>
            <a:spLocks noGrp="1"/>
          </p:cNvSpPr>
          <p:nvPr>
            <p:ph sz="half" idx="2"/>
          </p:nvPr>
        </p:nvSpPr>
        <p:spPr>
          <a:xfrm>
            <a:off x="4191000" y="1719072"/>
            <a:ext cx="4495800" cy="4407408"/>
          </a:xfrm>
        </p:spPr>
        <p:txBody>
          <a:bodyPr>
            <a:normAutofit fontScale="70000" lnSpcReduction="20000"/>
          </a:bodyPr>
          <a:lstStyle/>
          <a:p>
            <a:r>
              <a:rPr lang="en-US" dirty="0" err="1" smtClean="0">
                <a:solidFill>
                  <a:schemeClr val="tx1"/>
                </a:solidFill>
                <a:latin typeface="Andalus" pitchFamily="18" charset="-78"/>
                <a:cs typeface="Andalus" pitchFamily="18" charset="-78"/>
              </a:rPr>
              <a:t>Gavrilo</a:t>
            </a:r>
            <a:r>
              <a:rPr lang="en-US" dirty="0" smtClean="0">
                <a:solidFill>
                  <a:schemeClr val="tx1"/>
                </a:solidFill>
                <a:latin typeface="Andalus" pitchFamily="18" charset="-78"/>
                <a:cs typeface="Andalus" pitchFamily="18" charset="-78"/>
              </a:rPr>
              <a:t> </a:t>
            </a:r>
            <a:r>
              <a:rPr lang="en-US" dirty="0" err="1" smtClean="0">
                <a:solidFill>
                  <a:schemeClr val="tx1"/>
                </a:solidFill>
                <a:latin typeface="Andalus" pitchFamily="18" charset="-78"/>
                <a:cs typeface="Andalus" pitchFamily="18" charset="-78"/>
              </a:rPr>
              <a:t>Princip</a:t>
            </a:r>
            <a:r>
              <a:rPr lang="en-US" dirty="0" smtClean="0">
                <a:solidFill>
                  <a:schemeClr val="tx1"/>
                </a:solidFill>
                <a:latin typeface="Andalus" pitchFamily="18" charset="-78"/>
                <a:cs typeface="Andalus" pitchFamily="18" charset="-78"/>
              </a:rPr>
              <a:t>, pictured to the left, murdered the Archduke of Austria-Hungary.  The Austro-Hungarian Empire, led by Emperor Franz Joseph soon sent a list of demands to Serbia – most of which were impossible to satisfy – and threatened to declare war on Serbia if they were not met.  Little did Austria-Hungary know that tiny Serbia had signed a secret treaty – a defense alliance – with Russia, the most populous and one of the most powerful nations in all of Europe.  The war would expand rapidly from here.</a:t>
            </a:r>
            <a:endParaRPr lang="en-US" dirty="0">
              <a:solidFill>
                <a:schemeClr val="tx1"/>
              </a:solidFill>
              <a:latin typeface="Andalus" pitchFamily="18" charset="-78"/>
              <a:cs typeface="Andalus" pitchFamily="18" charset="-78"/>
            </a:endParaRPr>
          </a:p>
        </p:txBody>
      </p:sp>
      <p:sp>
        <p:nvSpPr>
          <p:cNvPr id="5" name="Title 4"/>
          <p:cNvSpPr>
            <a:spLocks noGrp="1"/>
          </p:cNvSpPr>
          <p:nvPr>
            <p:ph type="title"/>
          </p:nvPr>
        </p:nvSpPr>
        <p:spPr/>
        <p:txBody>
          <a:bodyPr/>
          <a:lstStyle/>
          <a:p>
            <a:r>
              <a:rPr lang="en-US" b="1" dirty="0" smtClean="0">
                <a:latin typeface="Poor Richard" pitchFamily="18" charset="0"/>
              </a:rPr>
              <a:t>War between Austria and Serbia </a:t>
            </a:r>
            <a:endParaRPr lang="en-US" b="1" dirty="0">
              <a:latin typeface="Poor Richard" pitchFamily="18" charset="0"/>
            </a:endParaRP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511227483"/>
      </p:ext>
    </p:extLst>
  </p:cSld>
  <p:clrMapOvr>
    <a:masterClrMapping/>
  </p:clrMapOvr>
  <mc:AlternateContent xmlns:mc="http://schemas.openxmlformats.org/markup-compatibility/2006" xmlns:p14="http://schemas.microsoft.com/office/powerpoint/2010/main">
    <mc:Choice Requires="p14">
      <p:transition spd="slow" p14:dur="2000" advTm="115036"/>
    </mc:Choice>
    <mc:Fallback xmlns="">
      <p:transition spd="slow" advTm="11503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smtClean="0">
                <a:latin typeface="Poor Richard" pitchFamily="18" charset="0"/>
              </a:rPr>
              <a:t>Europe – 1914</a:t>
            </a:r>
            <a:endParaRPr lang="en-US" b="1" dirty="0">
              <a:latin typeface="Poor Richard" pitchFamily="18" charset="0"/>
            </a:endParaRPr>
          </a:p>
        </p:txBody>
      </p:sp>
      <p:pic>
        <p:nvPicPr>
          <p:cNvPr id="9" name="Content Placeholder 8"/>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381000" y="2209800"/>
            <a:ext cx="5369609" cy="4025900"/>
          </a:xfrm>
        </p:spPr>
      </p:pic>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86646">
            <a:off x="5829518" y="2024822"/>
            <a:ext cx="2921293" cy="4299882"/>
          </a:xfrm>
          <a:prstGeom prst="rect">
            <a:avLst/>
          </a:prstGeom>
        </p:spPr>
      </p:pic>
    </p:spTree>
    <p:extLst>
      <p:ext uri="{BB962C8B-B14F-4D97-AF65-F5344CB8AC3E}">
        <p14:creationId xmlns:p14="http://schemas.microsoft.com/office/powerpoint/2010/main" val="332967856"/>
      </p:ext>
    </p:extLst>
  </p:cSld>
  <p:clrMapOvr>
    <a:masterClrMapping/>
  </p:clrMapOvr>
  <mc:AlternateContent xmlns:mc="http://schemas.openxmlformats.org/markup-compatibility/2006" xmlns:p14="http://schemas.microsoft.com/office/powerpoint/2010/main">
    <mc:Choice Requires="p14">
      <p:transition spd="slow" p14:dur="2000" advTm="61262"/>
    </mc:Choice>
    <mc:Fallback xmlns="">
      <p:transition spd="slow" advTm="6126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609600" y="667303"/>
            <a:ext cx="5867400" cy="5128107"/>
          </a:xfrm>
        </p:spPr>
      </p:pic>
      <p:sp>
        <p:nvSpPr>
          <p:cNvPr id="8" name="Text Placeholder 7"/>
          <p:cNvSpPr>
            <a:spLocks noGrp="1"/>
          </p:cNvSpPr>
          <p:nvPr>
            <p:ph type="body" sz="half" idx="2"/>
          </p:nvPr>
        </p:nvSpPr>
        <p:spPr>
          <a:xfrm>
            <a:off x="7086600" y="1219200"/>
            <a:ext cx="1905000" cy="5486400"/>
          </a:xfrm>
        </p:spPr>
        <p:txBody>
          <a:bodyPr>
            <a:normAutofit/>
          </a:bodyPr>
          <a:lstStyle/>
          <a:p>
            <a:r>
              <a:rPr lang="en-US" sz="1200" dirty="0" smtClean="0">
                <a:solidFill>
                  <a:schemeClr val="tx1"/>
                </a:solidFill>
                <a:latin typeface="Andalus" pitchFamily="18" charset="-78"/>
                <a:cs typeface="Andalus" pitchFamily="18" charset="-78"/>
              </a:rPr>
              <a:t>1. Austria-Hungary invaded Serbia.</a:t>
            </a:r>
          </a:p>
          <a:p>
            <a:endParaRPr lang="en-US" sz="1200" dirty="0">
              <a:solidFill>
                <a:schemeClr val="tx1"/>
              </a:solidFill>
              <a:latin typeface="Andalus" pitchFamily="18" charset="-78"/>
              <a:cs typeface="Andalus" pitchFamily="18" charset="-78"/>
            </a:endParaRPr>
          </a:p>
          <a:p>
            <a:r>
              <a:rPr lang="en-US" sz="1200" dirty="0" smtClean="0">
                <a:solidFill>
                  <a:schemeClr val="tx1"/>
                </a:solidFill>
                <a:latin typeface="Andalus" pitchFamily="18" charset="-78"/>
                <a:cs typeface="Andalus" pitchFamily="18" charset="-78"/>
              </a:rPr>
              <a:t>2. Russia declared war on Austria-Hungary. (Secret Alliance with Serbia.)</a:t>
            </a:r>
          </a:p>
          <a:p>
            <a:endParaRPr lang="en-US" sz="1200" dirty="0">
              <a:solidFill>
                <a:schemeClr val="tx1"/>
              </a:solidFill>
              <a:latin typeface="Andalus" pitchFamily="18" charset="-78"/>
              <a:cs typeface="Andalus" pitchFamily="18" charset="-78"/>
            </a:endParaRPr>
          </a:p>
          <a:p>
            <a:r>
              <a:rPr lang="en-US" sz="1200" dirty="0" smtClean="0">
                <a:solidFill>
                  <a:schemeClr val="tx1"/>
                </a:solidFill>
                <a:latin typeface="Andalus" pitchFamily="18" charset="-78"/>
                <a:cs typeface="Andalus" pitchFamily="18" charset="-78"/>
              </a:rPr>
              <a:t>3. Germany declared war on Russia. (Triple Alliance)</a:t>
            </a:r>
          </a:p>
          <a:p>
            <a:endParaRPr lang="en-US" sz="1200" dirty="0">
              <a:solidFill>
                <a:schemeClr val="tx1"/>
              </a:solidFill>
              <a:latin typeface="Andalus" pitchFamily="18" charset="-78"/>
              <a:cs typeface="Andalus" pitchFamily="18" charset="-78"/>
            </a:endParaRPr>
          </a:p>
          <a:p>
            <a:r>
              <a:rPr lang="en-US" sz="1200" dirty="0" smtClean="0">
                <a:solidFill>
                  <a:schemeClr val="tx1"/>
                </a:solidFill>
                <a:latin typeface="Andalus" pitchFamily="18" charset="-78"/>
                <a:cs typeface="Andalus" pitchFamily="18" charset="-78"/>
              </a:rPr>
              <a:t>4. France declared war on Germany. (Triple Entente)  </a:t>
            </a:r>
          </a:p>
          <a:p>
            <a:endParaRPr lang="en-US" sz="1200" dirty="0">
              <a:solidFill>
                <a:schemeClr val="tx1"/>
              </a:solidFill>
              <a:latin typeface="Andalus" pitchFamily="18" charset="-78"/>
              <a:cs typeface="Andalus" pitchFamily="18" charset="-78"/>
            </a:endParaRPr>
          </a:p>
          <a:p>
            <a:r>
              <a:rPr lang="en-US" sz="1200" dirty="0" smtClean="0">
                <a:solidFill>
                  <a:schemeClr val="tx1"/>
                </a:solidFill>
                <a:latin typeface="Andalus" pitchFamily="18" charset="-78"/>
                <a:cs typeface="Andalus" pitchFamily="18" charset="-78"/>
              </a:rPr>
              <a:t>5. England declared war on Germany. (Triple Entente)</a:t>
            </a:r>
          </a:p>
          <a:p>
            <a:endParaRPr lang="en-US" sz="1200" dirty="0">
              <a:solidFill>
                <a:schemeClr val="tx1"/>
              </a:solidFill>
              <a:latin typeface="Andalus" pitchFamily="18" charset="-78"/>
              <a:cs typeface="Andalus" pitchFamily="18" charset="-78"/>
            </a:endParaRPr>
          </a:p>
          <a:p>
            <a:r>
              <a:rPr lang="en-US" sz="1200" dirty="0" smtClean="0">
                <a:solidFill>
                  <a:schemeClr val="tx1"/>
                </a:solidFill>
                <a:latin typeface="Andalus" pitchFamily="18" charset="-78"/>
                <a:cs typeface="Andalus" pitchFamily="18" charset="-78"/>
              </a:rPr>
              <a:t>6.  Italy – divided – begins to fight France but then quits the war – only to later support the Allies...</a:t>
            </a:r>
          </a:p>
          <a:p>
            <a:endParaRPr lang="en-US" sz="1200" dirty="0">
              <a:solidFill>
                <a:schemeClr val="tx1"/>
              </a:solidFill>
              <a:latin typeface="Andalus" pitchFamily="18" charset="-78"/>
              <a:cs typeface="Andalus" pitchFamily="18" charset="-78"/>
            </a:endParaRPr>
          </a:p>
        </p:txBody>
      </p:sp>
      <p:sp>
        <p:nvSpPr>
          <p:cNvPr id="5" name="Title 4"/>
          <p:cNvSpPr>
            <a:spLocks noGrp="1"/>
          </p:cNvSpPr>
          <p:nvPr>
            <p:ph type="title"/>
          </p:nvPr>
        </p:nvSpPr>
        <p:spPr>
          <a:xfrm>
            <a:off x="7159752" y="457200"/>
            <a:ext cx="1675660" cy="685800"/>
          </a:xfrm>
        </p:spPr>
        <p:txBody>
          <a:bodyPr/>
          <a:lstStyle/>
          <a:p>
            <a:r>
              <a:rPr lang="en-US" b="1" dirty="0" smtClean="0">
                <a:solidFill>
                  <a:schemeClr val="tx1"/>
                </a:solidFill>
                <a:latin typeface="Poor Richard" pitchFamily="18" charset="0"/>
              </a:rPr>
              <a:t>Europe at war, 1914</a:t>
            </a:r>
            <a:endParaRPr lang="en-US" b="1" dirty="0">
              <a:solidFill>
                <a:schemeClr val="tx1"/>
              </a:solidFill>
              <a:latin typeface="Poor Richard" pitchFamily="18" charset="0"/>
            </a:endParaRP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90728400"/>
      </p:ext>
    </p:extLst>
  </p:cSld>
  <p:clrMapOvr>
    <a:masterClrMapping/>
  </p:clrMapOvr>
  <mc:AlternateContent xmlns:mc="http://schemas.openxmlformats.org/markup-compatibility/2006" xmlns:p14="http://schemas.microsoft.com/office/powerpoint/2010/main">
    <mc:Choice Requires="p14">
      <p:transition spd="slow" p14:dur="2000" advTm="72393"/>
    </mc:Choice>
    <mc:Fallback xmlns="">
      <p:transition spd="slow" advTm="7239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838200" y="826294"/>
            <a:ext cx="5410200" cy="4810125"/>
          </a:xfrm>
        </p:spPr>
      </p:pic>
      <p:sp>
        <p:nvSpPr>
          <p:cNvPr id="8" name="Text Placeholder 7"/>
          <p:cNvSpPr>
            <a:spLocks noGrp="1"/>
          </p:cNvSpPr>
          <p:nvPr>
            <p:ph type="body" sz="half" idx="2"/>
          </p:nvPr>
        </p:nvSpPr>
        <p:spPr>
          <a:xfrm>
            <a:off x="7010400" y="1295400"/>
            <a:ext cx="1981200" cy="5334000"/>
          </a:xfrm>
        </p:spPr>
        <p:txBody>
          <a:bodyPr>
            <a:normAutofit/>
          </a:bodyPr>
          <a:lstStyle/>
          <a:p>
            <a:r>
              <a:rPr lang="en-US" sz="1600" dirty="0" smtClean="0">
                <a:solidFill>
                  <a:schemeClr val="tx1"/>
                </a:solidFill>
                <a:latin typeface="Andalus" pitchFamily="18" charset="-78"/>
                <a:cs typeface="Andalus" pitchFamily="18" charset="-78"/>
              </a:rPr>
              <a:t>The map to the left shows the traditional view of World War I and its principle combatants.  The Central Powers: Germany, Austria-Hungary, Bulgaria, and the Ottoman Empire, are shaded in green.  The Allies – England, France, Russia, and wishy-washy Italy – are shaded in yellow.</a:t>
            </a:r>
            <a:endParaRPr lang="en-US" sz="1600" dirty="0">
              <a:solidFill>
                <a:schemeClr val="tx1"/>
              </a:solidFill>
              <a:latin typeface="Andalus" pitchFamily="18" charset="-78"/>
              <a:cs typeface="Andalus" pitchFamily="18" charset="-78"/>
            </a:endParaRPr>
          </a:p>
        </p:txBody>
      </p:sp>
      <p:sp>
        <p:nvSpPr>
          <p:cNvPr id="5" name="Title 4"/>
          <p:cNvSpPr>
            <a:spLocks noGrp="1"/>
          </p:cNvSpPr>
          <p:nvPr>
            <p:ph type="title"/>
          </p:nvPr>
        </p:nvSpPr>
        <p:spPr>
          <a:xfrm>
            <a:off x="7162800" y="457200"/>
            <a:ext cx="1675660" cy="685800"/>
          </a:xfrm>
        </p:spPr>
        <p:txBody>
          <a:bodyPr/>
          <a:lstStyle/>
          <a:p>
            <a:r>
              <a:rPr lang="en-US" b="1" dirty="0" smtClean="0">
                <a:solidFill>
                  <a:schemeClr val="tx1"/>
                </a:solidFill>
                <a:latin typeface="Poor Richard" pitchFamily="18" charset="0"/>
              </a:rPr>
              <a:t>Europe at War 1914</a:t>
            </a:r>
            <a:endParaRPr lang="en-US" b="1" dirty="0">
              <a:solidFill>
                <a:schemeClr val="tx1"/>
              </a:solidFill>
              <a:latin typeface="Poor Richard" pitchFamily="18" charset="0"/>
            </a:endParaRP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667210856"/>
      </p:ext>
    </p:extLst>
  </p:cSld>
  <p:clrMapOvr>
    <a:masterClrMapping/>
  </p:clrMapOvr>
  <mc:AlternateContent xmlns:mc="http://schemas.openxmlformats.org/markup-compatibility/2006" xmlns:p14="http://schemas.microsoft.com/office/powerpoint/2010/main">
    <mc:Choice Requires="p14">
      <p:transition spd="slow" p14:dur="2000" advTm="53156"/>
    </mc:Choice>
    <mc:Fallback xmlns="">
      <p:transition spd="slow" advTm="5315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lstStyle/>
          <a:p>
            <a:r>
              <a:rPr lang="en-US" b="1" dirty="0" smtClean="0">
                <a:solidFill>
                  <a:schemeClr val="tx1"/>
                </a:solidFill>
                <a:latin typeface="Andalus" pitchFamily="18" charset="-78"/>
                <a:cs typeface="Andalus" pitchFamily="18" charset="-78"/>
              </a:rPr>
              <a:t>The Battle of the Marne</a:t>
            </a:r>
            <a:endParaRPr lang="en-US" b="1" dirty="0">
              <a:solidFill>
                <a:schemeClr val="tx1"/>
              </a:solidFill>
              <a:latin typeface="Andalus" pitchFamily="18" charset="-78"/>
              <a:cs typeface="Andalus" pitchFamily="18" charset="-78"/>
            </a:endParaRPr>
          </a:p>
        </p:txBody>
      </p:sp>
      <p:pic>
        <p:nvPicPr>
          <p:cNvPr id="10" name="Content Placeholder 9"/>
          <p:cNvPicPr>
            <a:picLocks noGrp="1" noChangeAspect="1"/>
          </p:cNvPicPr>
          <p:nvPr>
            <p:ph sz="half" idx="2"/>
          </p:nvPr>
        </p:nvPicPr>
        <p:blipFill>
          <a:blip r:embed="rId4" cstate="print">
            <a:extLst>
              <a:ext uri="{28A0092B-C50C-407E-A947-70E740481C1C}">
                <a14:useLocalDpi xmlns:a14="http://schemas.microsoft.com/office/drawing/2010/main" val="0"/>
              </a:ext>
            </a:extLst>
          </a:blip>
          <a:stretch>
            <a:fillRect/>
          </a:stretch>
        </p:blipFill>
        <p:spPr>
          <a:xfrm>
            <a:off x="457200" y="3005582"/>
            <a:ext cx="4040188" cy="2553398"/>
          </a:xfrm>
        </p:spPr>
      </p:pic>
      <p:sp>
        <p:nvSpPr>
          <p:cNvPr id="8" name="Text Placeholder 7"/>
          <p:cNvSpPr>
            <a:spLocks noGrp="1"/>
          </p:cNvSpPr>
          <p:nvPr>
            <p:ph type="body" sz="quarter" idx="3"/>
          </p:nvPr>
        </p:nvSpPr>
        <p:spPr/>
        <p:txBody>
          <a:bodyPr/>
          <a:lstStyle/>
          <a:p>
            <a:r>
              <a:rPr lang="en-US" b="1" dirty="0" smtClean="0">
                <a:solidFill>
                  <a:schemeClr val="tx1"/>
                </a:solidFill>
                <a:latin typeface="Andalus" pitchFamily="18" charset="-78"/>
                <a:cs typeface="Andalus" pitchFamily="18" charset="-78"/>
              </a:rPr>
              <a:t>The Western Front</a:t>
            </a:r>
            <a:endParaRPr lang="en-US" b="1" dirty="0">
              <a:solidFill>
                <a:schemeClr val="tx1"/>
              </a:solidFill>
              <a:latin typeface="Andalus" pitchFamily="18" charset="-78"/>
              <a:cs typeface="Andalus" pitchFamily="18" charset="-78"/>
            </a:endParaRPr>
          </a:p>
        </p:txBody>
      </p:sp>
      <p:pic>
        <p:nvPicPr>
          <p:cNvPr id="11" name="Content Placeholder 10"/>
          <p:cNvPicPr>
            <a:picLocks noGrp="1" noChangeAspect="1"/>
          </p:cNvPicPr>
          <p:nvPr>
            <p:ph sz="quarter" idx="4"/>
          </p:nvPr>
        </p:nvPicPr>
        <p:blipFill>
          <a:blip r:embed="rId5" cstate="print">
            <a:extLst>
              <a:ext uri="{28A0092B-C50C-407E-A947-70E740481C1C}">
                <a14:useLocalDpi xmlns:a14="http://schemas.microsoft.com/office/drawing/2010/main" val="0"/>
              </a:ext>
            </a:extLst>
          </a:blip>
          <a:stretch>
            <a:fillRect/>
          </a:stretch>
        </p:blipFill>
        <p:spPr>
          <a:xfrm>
            <a:off x="4645025" y="2636559"/>
            <a:ext cx="4041775" cy="3291445"/>
          </a:xfrm>
        </p:spPr>
      </p:pic>
      <p:sp>
        <p:nvSpPr>
          <p:cNvPr id="5" name="Title 4"/>
          <p:cNvSpPr>
            <a:spLocks noGrp="1"/>
          </p:cNvSpPr>
          <p:nvPr>
            <p:ph type="title"/>
          </p:nvPr>
        </p:nvSpPr>
        <p:spPr/>
        <p:txBody>
          <a:bodyPr/>
          <a:lstStyle/>
          <a:p>
            <a:r>
              <a:rPr lang="en-US" b="1" dirty="0" smtClean="0">
                <a:latin typeface="Poor Richard" pitchFamily="18" charset="0"/>
              </a:rPr>
              <a:t>Stalemate on the Western Front</a:t>
            </a:r>
            <a:endParaRPr lang="en-US" b="1" dirty="0">
              <a:latin typeface="Poor Richard" pitchFamily="18" charset="0"/>
            </a:endParaRPr>
          </a:p>
        </p:txBody>
      </p:sp>
      <p:pic>
        <p:nvPicPr>
          <p:cNvPr id="12" name="Audio 1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412281526"/>
      </p:ext>
    </p:extLst>
  </p:cSld>
  <p:clrMapOvr>
    <a:masterClrMapping/>
  </p:clrMapOvr>
  <mc:AlternateContent xmlns:mc="http://schemas.openxmlformats.org/markup-compatibility/2006" xmlns:p14="http://schemas.microsoft.com/office/powerpoint/2010/main">
    <mc:Choice Requires="p14">
      <p:transition spd="slow" p14:dur="2000" advTm="63257"/>
    </mc:Choice>
    <mc:Fallback xmlns="">
      <p:transition spd="slow" advTm="6325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914400" y="1676400"/>
            <a:ext cx="7315200" cy="4812631"/>
          </a:xfrm>
        </p:spPr>
      </p:pic>
      <p:sp>
        <p:nvSpPr>
          <p:cNvPr id="7" name="Title 6"/>
          <p:cNvSpPr>
            <a:spLocks noGrp="1"/>
          </p:cNvSpPr>
          <p:nvPr>
            <p:ph type="title"/>
          </p:nvPr>
        </p:nvSpPr>
        <p:spPr/>
        <p:txBody>
          <a:bodyPr/>
          <a:lstStyle/>
          <a:p>
            <a:r>
              <a:rPr lang="en-US" b="1" dirty="0" smtClean="0">
                <a:latin typeface="Poor Richard" pitchFamily="18" charset="0"/>
              </a:rPr>
              <a:t>Trench warfare</a:t>
            </a:r>
            <a:endParaRPr lang="en-US" b="1" dirty="0">
              <a:latin typeface="Poor Richard" pitchFamily="18" charset="0"/>
            </a:endParaRP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508218289"/>
      </p:ext>
    </p:extLst>
  </p:cSld>
  <p:clrMapOvr>
    <a:masterClrMapping/>
  </p:clrMapOvr>
  <mc:AlternateContent xmlns:mc="http://schemas.openxmlformats.org/markup-compatibility/2006" xmlns:p14="http://schemas.microsoft.com/office/powerpoint/2010/main">
    <mc:Choice Requires="p14">
      <p:transition spd="slow" p14:dur="2000" advTm="35381"/>
    </mc:Choice>
    <mc:Fallback xmlns="">
      <p:transition spd="slow" advTm="3538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a:bodyPr>
          <a:lstStyle/>
          <a:p>
            <a:pPr lvl="8">
              <a:lnSpc>
                <a:spcPct val="200000"/>
              </a:lnSpc>
              <a:buFont typeface="Wingdings" pitchFamily="2" charset="2"/>
              <a:buChar char="v"/>
            </a:pPr>
            <a:r>
              <a:rPr lang="en-US" sz="3200" dirty="0" smtClean="0">
                <a:solidFill>
                  <a:schemeClr val="tx1"/>
                </a:solidFill>
                <a:latin typeface="Poor Richard" pitchFamily="18" charset="0"/>
              </a:rPr>
              <a:t>MILITARISM </a:t>
            </a:r>
            <a:endParaRPr lang="en-US" sz="3200" dirty="0">
              <a:solidFill>
                <a:schemeClr val="tx1"/>
              </a:solidFill>
              <a:latin typeface="Poor Richard" pitchFamily="18" charset="0"/>
            </a:endParaRPr>
          </a:p>
          <a:p>
            <a:pPr lvl="8">
              <a:lnSpc>
                <a:spcPct val="200000"/>
              </a:lnSpc>
              <a:buFont typeface="Wingdings" pitchFamily="2" charset="2"/>
              <a:buChar char="v"/>
            </a:pPr>
            <a:r>
              <a:rPr lang="en-US" sz="3200" dirty="0" smtClean="0">
                <a:solidFill>
                  <a:schemeClr val="tx1"/>
                </a:solidFill>
                <a:latin typeface="Poor Richard" pitchFamily="18" charset="0"/>
              </a:rPr>
              <a:t>ALLIANCE SYSTEMS</a:t>
            </a:r>
          </a:p>
          <a:p>
            <a:pPr lvl="8">
              <a:lnSpc>
                <a:spcPct val="200000"/>
              </a:lnSpc>
              <a:buFont typeface="Wingdings" pitchFamily="2" charset="2"/>
              <a:buChar char="v"/>
            </a:pPr>
            <a:r>
              <a:rPr lang="en-US" sz="3200" dirty="0" smtClean="0">
                <a:solidFill>
                  <a:schemeClr val="tx1"/>
                </a:solidFill>
                <a:latin typeface="Poor Richard" pitchFamily="18" charset="0"/>
              </a:rPr>
              <a:t>IMPERIALISM </a:t>
            </a:r>
          </a:p>
          <a:p>
            <a:pPr lvl="8">
              <a:lnSpc>
                <a:spcPct val="200000"/>
              </a:lnSpc>
              <a:buFont typeface="Wingdings" pitchFamily="2" charset="2"/>
              <a:buChar char="v"/>
            </a:pPr>
            <a:r>
              <a:rPr lang="en-US" sz="3200" dirty="0" smtClean="0">
                <a:solidFill>
                  <a:schemeClr val="tx1"/>
                </a:solidFill>
                <a:latin typeface="Poor Richard" pitchFamily="18" charset="0"/>
              </a:rPr>
              <a:t>NATIONALISM</a:t>
            </a:r>
          </a:p>
        </p:txBody>
      </p:sp>
      <p:sp>
        <p:nvSpPr>
          <p:cNvPr id="5" name="Title 4"/>
          <p:cNvSpPr>
            <a:spLocks noGrp="1"/>
          </p:cNvSpPr>
          <p:nvPr>
            <p:ph type="title"/>
          </p:nvPr>
        </p:nvSpPr>
        <p:spPr/>
        <p:txBody>
          <a:bodyPr/>
          <a:lstStyle/>
          <a:p>
            <a:r>
              <a:rPr lang="en-US" dirty="0" smtClean="0">
                <a:latin typeface="Poor Richard" pitchFamily="18" charset="0"/>
              </a:rPr>
              <a:t>The </a:t>
            </a:r>
            <a:r>
              <a:rPr lang="en-US" dirty="0" err="1" smtClean="0">
                <a:latin typeface="Poor Richard" pitchFamily="18" charset="0"/>
              </a:rPr>
              <a:t>m.A.I.N</a:t>
            </a:r>
            <a:r>
              <a:rPr lang="en-US" dirty="0" smtClean="0">
                <a:latin typeface="Poor Richard" pitchFamily="18" charset="0"/>
              </a:rPr>
              <a:t>. Causes of World War I</a:t>
            </a:r>
            <a:endParaRPr lang="en-US" dirty="0">
              <a:latin typeface="Poor Richard" pitchFamily="18" charset="0"/>
            </a:endParaRP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415320471"/>
      </p:ext>
    </p:extLst>
  </p:cSld>
  <p:clrMapOvr>
    <a:masterClrMapping/>
  </p:clrMapOvr>
  <mc:AlternateContent xmlns:mc="http://schemas.openxmlformats.org/markup-compatibility/2006" xmlns:p14="http://schemas.microsoft.com/office/powerpoint/2010/main">
    <mc:Choice Requires="p14">
      <p:transition spd="slow" p14:dur="2000" advTm="48594"/>
    </mc:Choice>
    <mc:Fallback xmlns="">
      <p:transition spd="slow" advTm="4859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idx="1"/>
          </p:nvPr>
        </p:nvSpPr>
        <p:spPr/>
        <p:txBody>
          <a:bodyPr/>
          <a:lstStyle/>
          <a:p>
            <a:r>
              <a:rPr lang="en-US" dirty="0" smtClean="0">
                <a:solidFill>
                  <a:schemeClr val="tx1"/>
                </a:solidFill>
                <a:latin typeface="Andalus" pitchFamily="18" charset="-78"/>
                <a:cs typeface="Andalus" pitchFamily="18" charset="-78"/>
              </a:rPr>
              <a:t>The U-Boat</a:t>
            </a:r>
            <a:endParaRPr lang="en-US" dirty="0">
              <a:solidFill>
                <a:schemeClr val="tx1"/>
              </a:solidFill>
              <a:latin typeface="Andalus" pitchFamily="18" charset="-78"/>
              <a:cs typeface="Andalus" pitchFamily="18" charset="-78"/>
            </a:endParaRPr>
          </a:p>
        </p:txBody>
      </p:sp>
      <p:pic>
        <p:nvPicPr>
          <p:cNvPr id="11" name="Content Placeholder 10"/>
          <p:cNvPicPr>
            <a:picLocks noGrp="1" noChangeAspect="1"/>
          </p:cNvPicPr>
          <p:nvPr>
            <p:ph sz="half" idx="2"/>
          </p:nvPr>
        </p:nvPicPr>
        <p:blipFill>
          <a:blip r:embed="rId4" cstate="print">
            <a:extLst>
              <a:ext uri="{28A0092B-C50C-407E-A947-70E740481C1C}">
                <a14:useLocalDpi xmlns:a14="http://schemas.microsoft.com/office/drawing/2010/main" val="0"/>
              </a:ext>
            </a:extLst>
          </a:blip>
          <a:stretch>
            <a:fillRect/>
          </a:stretch>
        </p:blipFill>
        <p:spPr>
          <a:xfrm>
            <a:off x="1108320" y="2438400"/>
            <a:ext cx="2737947" cy="3687763"/>
          </a:xfrm>
        </p:spPr>
      </p:pic>
      <p:sp>
        <p:nvSpPr>
          <p:cNvPr id="9" name="Text Placeholder 8"/>
          <p:cNvSpPr>
            <a:spLocks noGrp="1"/>
          </p:cNvSpPr>
          <p:nvPr>
            <p:ph type="body" sz="quarter" idx="3"/>
          </p:nvPr>
        </p:nvSpPr>
        <p:spPr/>
        <p:txBody>
          <a:bodyPr/>
          <a:lstStyle/>
          <a:p>
            <a:r>
              <a:rPr lang="en-US" dirty="0" smtClean="0">
                <a:solidFill>
                  <a:schemeClr val="tx1"/>
                </a:solidFill>
                <a:latin typeface="Andalus" pitchFamily="18" charset="-78"/>
                <a:cs typeface="Andalus" pitchFamily="18" charset="-78"/>
              </a:rPr>
              <a:t>The Zeppelin </a:t>
            </a:r>
            <a:endParaRPr lang="en-US" dirty="0">
              <a:solidFill>
                <a:schemeClr val="tx1"/>
              </a:solidFill>
              <a:latin typeface="Andalus" pitchFamily="18" charset="-78"/>
              <a:cs typeface="Andalus" pitchFamily="18" charset="-78"/>
            </a:endParaRPr>
          </a:p>
        </p:txBody>
      </p:sp>
      <p:pic>
        <p:nvPicPr>
          <p:cNvPr id="12" name="Content Placeholder 11"/>
          <p:cNvPicPr>
            <a:picLocks noGrp="1" noChangeAspect="1"/>
          </p:cNvPicPr>
          <p:nvPr>
            <p:ph sz="quarter" idx="4"/>
          </p:nvPr>
        </p:nvPicPr>
        <p:blipFill>
          <a:blip r:embed="rId5" cstate="print">
            <a:extLst>
              <a:ext uri="{28A0092B-C50C-407E-A947-70E740481C1C}">
                <a14:useLocalDpi xmlns:a14="http://schemas.microsoft.com/office/drawing/2010/main" val="0"/>
              </a:ext>
            </a:extLst>
          </a:blip>
          <a:stretch>
            <a:fillRect/>
          </a:stretch>
        </p:blipFill>
        <p:spPr>
          <a:xfrm>
            <a:off x="5257800" y="2379426"/>
            <a:ext cx="2743200" cy="3707027"/>
          </a:xfrm>
        </p:spPr>
      </p:pic>
      <p:sp>
        <p:nvSpPr>
          <p:cNvPr id="6" name="Title 5"/>
          <p:cNvSpPr>
            <a:spLocks noGrp="1"/>
          </p:cNvSpPr>
          <p:nvPr>
            <p:ph type="title"/>
          </p:nvPr>
        </p:nvSpPr>
        <p:spPr/>
        <p:txBody>
          <a:bodyPr/>
          <a:lstStyle/>
          <a:p>
            <a:r>
              <a:rPr lang="en-US" b="1" dirty="0" smtClean="0">
                <a:latin typeface="Poor Richard" pitchFamily="18" charset="0"/>
              </a:rPr>
              <a:t>Murderous weapons of WW I</a:t>
            </a:r>
            <a:endParaRPr lang="en-US" b="1" dirty="0">
              <a:latin typeface="Poor Richard" pitchFamily="18" charset="0"/>
            </a:endParaRP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4237600073"/>
      </p:ext>
    </p:extLst>
  </p:cSld>
  <p:clrMapOvr>
    <a:masterClrMapping/>
  </p:clrMapOvr>
  <mc:AlternateContent xmlns:mc="http://schemas.openxmlformats.org/markup-compatibility/2006" xmlns:p14="http://schemas.microsoft.com/office/powerpoint/2010/main">
    <mc:Choice Requires="p14">
      <p:transition spd="slow" p14:dur="2000" advTm="34410"/>
    </mc:Choice>
    <mc:Fallback xmlns="">
      <p:transition spd="slow" advTm="3441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r>
              <a:rPr lang="en-US" dirty="0" smtClean="0">
                <a:solidFill>
                  <a:schemeClr val="tx1"/>
                </a:solidFill>
                <a:latin typeface="Poor Richard" pitchFamily="18" charset="0"/>
              </a:rPr>
              <a:t>Biplanes</a:t>
            </a:r>
            <a:endParaRPr lang="en-US" dirty="0">
              <a:solidFill>
                <a:schemeClr val="tx1"/>
              </a:solidFill>
              <a:latin typeface="Poor Richard" pitchFamily="18" charset="0"/>
            </a:endParaRPr>
          </a:p>
        </p:txBody>
      </p:sp>
      <p:pic>
        <p:nvPicPr>
          <p:cNvPr id="7" name="Content Placeholder 6"/>
          <p:cNvPicPr>
            <a:picLocks noGrp="1" noChangeAspect="1"/>
          </p:cNvPicPr>
          <p:nvPr>
            <p:ph sz="half" idx="2"/>
          </p:nvPr>
        </p:nvPicPr>
        <p:blipFill>
          <a:blip r:embed="rId4" cstate="print">
            <a:extLst>
              <a:ext uri="{28A0092B-C50C-407E-A947-70E740481C1C}">
                <a14:useLocalDpi xmlns:a14="http://schemas.microsoft.com/office/drawing/2010/main" val="0"/>
              </a:ext>
            </a:extLst>
          </a:blip>
          <a:stretch>
            <a:fillRect/>
          </a:stretch>
        </p:blipFill>
        <p:spPr>
          <a:xfrm>
            <a:off x="1092334" y="2438400"/>
            <a:ext cx="2769919" cy="3687763"/>
          </a:xfrm>
        </p:spPr>
      </p:pic>
      <p:sp>
        <p:nvSpPr>
          <p:cNvPr id="4" name="Text Placeholder 3"/>
          <p:cNvSpPr>
            <a:spLocks noGrp="1"/>
          </p:cNvSpPr>
          <p:nvPr>
            <p:ph type="body" sz="quarter" idx="3"/>
          </p:nvPr>
        </p:nvSpPr>
        <p:spPr/>
        <p:txBody>
          <a:bodyPr/>
          <a:lstStyle/>
          <a:p>
            <a:r>
              <a:rPr lang="en-US" dirty="0" smtClean="0">
                <a:solidFill>
                  <a:schemeClr val="tx1"/>
                </a:solidFill>
                <a:latin typeface="Poor Richard" pitchFamily="18" charset="0"/>
              </a:rPr>
              <a:t>Tanks</a:t>
            </a:r>
            <a:endParaRPr lang="en-US" dirty="0">
              <a:solidFill>
                <a:schemeClr val="tx1"/>
              </a:solidFill>
              <a:latin typeface="Poor Richard" pitchFamily="18" charset="0"/>
            </a:endParaRPr>
          </a:p>
        </p:txBody>
      </p:sp>
      <p:pic>
        <p:nvPicPr>
          <p:cNvPr id="8" name="Content Placeholder 7"/>
          <p:cNvPicPr>
            <a:picLocks noGrp="1" noChangeAspect="1"/>
          </p:cNvPicPr>
          <p:nvPr>
            <p:ph sz="quarter" idx="4"/>
          </p:nvPr>
        </p:nvPicPr>
        <p:blipFill>
          <a:blip r:embed="rId5" cstate="print">
            <a:extLst>
              <a:ext uri="{28A0092B-C50C-407E-A947-70E740481C1C}">
                <a14:useLocalDpi xmlns:a14="http://schemas.microsoft.com/office/drawing/2010/main" val="0"/>
              </a:ext>
            </a:extLst>
          </a:blip>
          <a:stretch>
            <a:fillRect/>
          </a:stretch>
        </p:blipFill>
        <p:spPr>
          <a:xfrm>
            <a:off x="4953000" y="2819400"/>
            <a:ext cx="3591491" cy="2647573"/>
          </a:xfrm>
        </p:spPr>
      </p:pic>
      <p:sp>
        <p:nvSpPr>
          <p:cNvPr id="6" name="Title 5"/>
          <p:cNvSpPr>
            <a:spLocks noGrp="1"/>
          </p:cNvSpPr>
          <p:nvPr>
            <p:ph type="title"/>
          </p:nvPr>
        </p:nvSpPr>
        <p:spPr/>
        <p:txBody>
          <a:bodyPr/>
          <a:lstStyle/>
          <a:p>
            <a:r>
              <a:rPr lang="en-US" b="1" dirty="0" smtClean="0">
                <a:latin typeface="Poor Richard" pitchFamily="18" charset="0"/>
              </a:rPr>
              <a:t>Murderous Weapons of WW I</a:t>
            </a:r>
            <a:endParaRPr lang="en-US" b="1" dirty="0">
              <a:latin typeface="Poor Richard" pitchFamily="18" charset="0"/>
            </a:endParaRP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930619403"/>
      </p:ext>
    </p:extLst>
  </p:cSld>
  <p:clrMapOvr>
    <a:masterClrMapping/>
  </p:clrMapOvr>
  <mc:AlternateContent xmlns:mc="http://schemas.openxmlformats.org/markup-compatibility/2006" xmlns:p14="http://schemas.microsoft.com/office/powerpoint/2010/main">
    <mc:Choice Requires="p14">
      <p:transition spd="slow" p14:dur="2000" advTm="51143"/>
    </mc:Choice>
    <mc:Fallback xmlns="">
      <p:transition spd="slow" advTm="5114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990600" y="1752600"/>
            <a:ext cx="7239000" cy="4648201"/>
          </a:xfrm>
        </p:spPr>
      </p:pic>
      <p:sp>
        <p:nvSpPr>
          <p:cNvPr id="7" name="Title 6"/>
          <p:cNvSpPr>
            <a:spLocks noGrp="1"/>
          </p:cNvSpPr>
          <p:nvPr>
            <p:ph type="title"/>
          </p:nvPr>
        </p:nvSpPr>
        <p:spPr/>
        <p:txBody>
          <a:bodyPr/>
          <a:lstStyle/>
          <a:p>
            <a:r>
              <a:rPr lang="en-US" b="1" dirty="0" smtClean="0">
                <a:latin typeface="Poor Richard" pitchFamily="18" charset="0"/>
              </a:rPr>
              <a:t>Poison gas</a:t>
            </a:r>
            <a:endParaRPr lang="en-US" b="1" dirty="0">
              <a:latin typeface="Poor Richard" pitchFamily="18" charset="0"/>
            </a:endParaRPr>
          </a:p>
        </p:txBody>
      </p:sp>
      <p:pic>
        <p:nvPicPr>
          <p:cNvPr id="10" name="Audio 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14593997"/>
      </p:ext>
    </p:extLst>
  </p:cSld>
  <p:clrMapOvr>
    <a:masterClrMapping/>
  </p:clrMapOvr>
  <mc:AlternateContent xmlns:mc="http://schemas.openxmlformats.org/markup-compatibility/2006" xmlns:p14="http://schemas.microsoft.com/office/powerpoint/2010/main">
    <mc:Choice Requires="p14">
      <p:transition spd="slow" p14:dur="2000" advTm="33400"/>
    </mc:Choice>
    <mc:Fallback xmlns="">
      <p:transition spd="slow" advTm="334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457200" y="1719072"/>
            <a:ext cx="2743200" cy="4407408"/>
          </a:xfrm>
        </p:spPr>
        <p:txBody>
          <a:bodyPr>
            <a:normAutofit fontScale="62500" lnSpcReduction="20000"/>
          </a:bodyPr>
          <a:lstStyle/>
          <a:p>
            <a:r>
              <a:rPr lang="en-US" dirty="0" smtClean="0">
                <a:latin typeface="Poor Richard" pitchFamily="18" charset="0"/>
              </a:rPr>
              <a:t>Chlorine gas and other forms of poison gas were first used by the Germans at the Battle of Ypres in France.  The weapon was perhaps the most feared of the entire war, because of the gruesome and painful deaths caused by the chemicals – soldiers who inhaled the poison gas would suffer chemical burns of the lungs, then slowly drown as their lungs filled up with mucus and fluids.</a:t>
            </a:r>
            <a:endParaRPr lang="en-US" dirty="0">
              <a:latin typeface="Poor Richard" pitchFamily="18" charset="0"/>
            </a:endParaRPr>
          </a:p>
        </p:txBody>
      </p:sp>
      <p:pic>
        <p:nvPicPr>
          <p:cNvPr id="7" name="Content Placeholder 6"/>
          <p:cNvPicPr>
            <a:picLocks noGrp="1" noChangeAspect="1"/>
          </p:cNvPicPr>
          <p:nvPr>
            <p:ph sz="half" idx="2"/>
          </p:nvPr>
        </p:nvPicPr>
        <p:blipFill>
          <a:blip r:embed="rId4" cstate="print">
            <a:extLst>
              <a:ext uri="{28A0092B-C50C-407E-A947-70E740481C1C}">
                <a14:useLocalDpi xmlns:a14="http://schemas.microsoft.com/office/drawing/2010/main" val="0"/>
              </a:ext>
            </a:extLst>
          </a:blip>
          <a:stretch>
            <a:fillRect/>
          </a:stretch>
        </p:blipFill>
        <p:spPr>
          <a:xfrm>
            <a:off x="3352800" y="1905001"/>
            <a:ext cx="5414625" cy="3772310"/>
          </a:xfrm>
        </p:spPr>
      </p:pic>
      <p:sp>
        <p:nvSpPr>
          <p:cNvPr id="4" name="Title 3"/>
          <p:cNvSpPr>
            <a:spLocks noGrp="1"/>
          </p:cNvSpPr>
          <p:nvPr>
            <p:ph type="title"/>
          </p:nvPr>
        </p:nvSpPr>
        <p:spPr/>
        <p:txBody>
          <a:bodyPr/>
          <a:lstStyle/>
          <a:p>
            <a:r>
              <a:rPr lang="en-US" b="1" dirty="0" smtClean="0">
                <a:latin typeface="Poor Richard" pitchFamily="18" charset="0"/>
              </a:rPr>
              <a:t>Chlorine gas</a:t>
            </a:r>
            <a:endParaRPr lang="en-US" b="1" dirty="0">
              <a:latin typeface="Poor Richard" pitchFamily="18" charset="0"/>
            </a:endParaRP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887961587"/>
      </p:ext>
    </p:extLst>
  </p:cSld>
  <p:clrMapOvr>
    <a:masterClrMapping/>
  </p:clrMapOvr>
  <mc:AlternateContent xmlns:mc="http://schemas.openxmlformats.org/markup-compatibility/2006" xmlns:p14="http://schemas.microsoft.com/office/powerpoint/2010/main">
    <mc:Choice Requires="p14">
      <p:transition spd="slow" p14:dur="2000" advTm="23198"/>
    </mc:Choice>
    <mc:Fallback xmlns="">
      <p:transition spd="slow" advTm="2319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990600" y="304800"/>
            <a:ext cx="4747046" cy="6164995"/>
          </a:xfrm>
        </p:spPr>
      </p:pic>
      <p:sp>
        <p:nvSpPr>
          <p:cNvPr id="6" name="Text Placeholder 5"/>
          <p:cNvSpPr>
            <a:spLocks noGrp="1"/>
          </p:cNvSpPr>
          <p:nvPr>
            <p:ph type="body" sz="half" idx="2"/>
          </p:nvPr>
        </p:nvSpPr>
        <p:spPr>
          <a:xfrm>
            <a:off x="7159752" y="1371600"/>
            <a:ext cx="1673352" cy="5029200"/>
          </a:xfrm>
        </p:spPr>
        <p:txBody>
          <a:bodyPr/>
          <a:lstStyle/>
          <a:p>
            <a:r>
              <a:rPr lang="en-US" dirty="0" smtClean="0">
                <a:solidFill>
                  <a:schemeClr val="tx1"/>
                </a:solidFill>
                <a:latin typeface="Andalus" pitchFamily="18" charset="-78"/>
                <a:cs typeface="Andalus" pitchFamily="18" charset="-78"/>
              </a:rPr>
              <a:t>Horses were used during World War I in many capacities, and were still relied upon heavily by cavalry units, supply carriers and ambulance services.  They dragged heavy guns into position, moved men and equipment, and literally saved lives. Hence, they needed to be protected, too!</a:t>
            </a:r>
            <a:endParaRPr lang="en-US" dirty="0">
              <a:solidFill>
                <a:schemeClr val="tx1"/>
              </a:solidFill>
              <a:latin typeface="Andalus" pitchFamily="18" charset="-78"/>
              <a:cs typeface="Andalus" pitchFamily="18" charset="-78"/>
            </a:endParaRPr>
          </a:p>
        </p:txBody>
      </p:sp>
      <p:sp>
        <p:nvSpPr>
          <p:cNvPr id="4" name="Title 3"/>
          <p:cNvSpPr>
            <a:spLocks noGrp="1"/>
          </p:cNvSpPr>
          <p:nvPr>
            <p:ph type="title"/>
          </p:nvPr>
        </p:nvSpPr>
        <p:spPr>
          <a:xfrm>
            <a:off x="7159752" y="457200"/>
            <a:ext cx="1675660" cy="762000"/>
          </a:xfrm>
        </p:spPr>
        <p:txBody>
          <a:bodyPr/>
          <a:lstStyle/>
          <a:p>
            <a:r>
              <a:rPr lang="en-US" b="1" dirty="0" smtClean="0">
                <a:solidFill>
                  <a:schemeClr val="tx1"/>
                </a:solidFill>
                <a:latin typeface="Poor Richard" pitchFamily="18" charset="0"/>
              </a:rPr>
              <a:t>Gas Masks </a:t>
            </a:r>
            <a:endParaRPr lang="en-US" b="1" dirty="0">
              <a:solidFill>
                <a:schemeClr val="tx1"/>
              </a:solidFill>
              <a:latin typeface="Poor Richard" pitchFamily="18" charset="0"/>
            </a:endParaRPr>
          </a:p>
        </p:txBody>
      </p:sp>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909559238"/>
      </p:ext>
    </p:extLst>
  </p:cSld>
  <p:clrMapOvr>
    <a:masterClrMapping/>
  </p:clrMapOvr>
  <mc:AlternateContent xmlns:mc="http://schemas.openxmlformats.org/markup-compatibility/2006" xmlns:p14="http://schemas.microsoft.com/office/powerpoint/2010/main">
    <mc:Choice Requires="p14">
      <p:transition spd="slow" p14:dur="2000" advTm="59232"/>
    </mc:Choice>
    <mc:Fallback xmlns="">
      <p:transition spd="slow" advTm="5923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1836737" y="1751013"/>
            <a:ext cx="5495925" cy="4343400"/>
          </a:xfrm>
        </p:spPr>
      </p:pic>
      <p:sp>
        <p:nvSpPr>
          <p:cNvPr id="7" name="Title 6"/>
          <p:cNvSpPr>
            <a:spLocks noGrp="1"/>
          </p:cNvSpPr>
          <p:nvPr>
            <p:ph type="title"/>
          </p:nvPr>
        </p:nvSpPr>
        <p:spPr/>
        <p:txBody>
          <a:bodyPr/>
          <a:lstStyle/>
          <a:p>
            <a:r>
              <a:rPr lang="en-US" b="1" dirty="0" smtClean="0">
                <a:latin typeface="Poor Richard" pitchFamily="18" charset="0"/>
                <a:cs typeface="Andalus" pitchFamily="18" charset="-78"/>
              </a:rPr>
              <a:t>The machine gun</a:t>
            </a:r>
            <a:endParaRPr lang="en-US" b="1" dirty="0">
              <a:latin typeface="Poor Richard" pitchFamily="18" charset="0"/>
              <a:cs typeface="Andalus" pitchFamily="18" charset="-78"/>
            </a:endParaRP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549398960"/>
      </p:ext>
    </p:extLst>
  </p:cSld>
  <p:clrMapOvr>
    <a:masterClrMapping/>
  </p:clrMapOvr>
  <mc:AlternateContent xmlns:mc="http://schemas.openxmlformats.org/markup-compatibility/2006" xmlns:p14="http://schemas.microsoft.com/office/powerpoint/2010/main">
    <mc:Choice Requires="p14">
      <p:transition spd="slow" p14:dur="2000" advTm="24233"/>
    </mc:Choice>
    <mc:Fallback xmlns="">
      <p:transition spd="slow" advTm="2423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idx="1"/>
          </p:nvPr>
        </p:nvPicPr>
        <p:blipFill>
          <a:blip r:embed="rId4" cstate="print">
            <a:extLst>
              <a:ext uri="{28A0092B-C50C-407E-A947-70E740481C1C}">
                <a14:useLocalDpi xmlns:a14="http://schemas.microsoft.com/office/drawing/2010/main" val="0"/>
              </a:ext>
            </a:extLst>
          </a:blip>
          <a:srcRect t="4656" b="4656"/>
          <a:stretch>
            <a:fillRect/>
          </a:stretch>
        </p:blipFill>
        <p:spPr>
          <a:xfrm>
            <a:off x="152400" y="1219200"/>
            <a:ext cx="6705600" cy="3810000"/>
          </a:xfrm>
        </p:spPr>
      </p:pic>
      <p:sp>
        <p:nvSpPr>
          <p:cNvPr id="6" name="Text Placeholder 5"/>
          <p:cNvSpPr>
            <a:spLocks noGrp="1"/>
          </p:cNvSpPr>
          <p:nvPr>
            <p:ph type="body" sz="half" idx="2"/>
          </p:nvPr>
        </p:nvSpPr>
        <p:spPr>
          <a:xfrm>
            <a:off x="7162800" y="1524000"/>
            <a:ext cx="1676400" cy="4953000"/>
          </a:xfrm>
        </p:spPr>
        <p:txBody>
          <a:bodyPr>
            <a:normAutofit lnSpcReduction="10000"/>
          </a:bodyPr>
          <a:lstStyle/>
          <a:p>
            <a:r>
              <a:rPr lang="en-US" dirty="0" smtClean="0">
                <a:latin typeface="Andalus" pitchFamily="18" charset="-78"/>
                <a:cs typeface="Andalus" pitchFamily="18" charset="-78"/>
              </a:rPr>
              <a:t>President Wilson asked Americans to stay neutral in mind as well as in action.  By following a “strict and impartial neutrality,” Americans would be able to stay out of the war and remain unified.  Many Americans feared that the millions of German-American immigrants in our country could prove disloyal.  </a:t>
            </a:r>
            <a:endParaRPr lang="en-US" dirty="0">
              <a:latin typeface="Andalus" pitchFamily="18" charset="-78"/>
              <a:cs typeface="Andalus" pitchFamily="18" charset="-78"/>
            </a:endParaRPr>
          </a:p>
        </p:txBody>
      </p:sp>
      <p:sp>
        <p:nvSpPr>
          <p:cNvPr id="4" name="Title 3"/>
          <p:cNvSpPr>
            <a:spLocks noGrp="1"/>
          </p:cNvSpPr>
          <p:nvPr>
            <p:ph type="title"/>
          </p:nvPr>
        </p:nvSpPr>
        <p:spPr>
          <a:xfrm>
            <a:off x="7162800" y="460248"/>
            <a:ext cx="1676400" cy="1063752"/>
          </a:xfrm>
        </p:spPr>
        <p:txBody>
          <a:bodyPr/>
          <a:lstStyle/>
          <a:p>
            <a:r>
              <a:rPr lang="en-US" sz="1800" b="1" dirty="0" smtClean="0">
                <a:latin typeface="Poor Richard" pitchFamily="18" charset="0"/>
              </a:rPr>
              <a:t>President Woodrow Wilson</a:t>
            </a:r>
            <a:endParaRPr lang="en-US" sz="1800" b="1" dirty="0">
              <a:latin typeface="Poor Richard" pitchFamily="18" charset="0"/>
            </a:endParaRPr>
          </a:p>
        </p:txBody>
      </p:sp>
      <p:pic>
        <p:nvPicPr>
          <p:cNvPr id="9" name="Audio 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915160565"/>
      </p:ext>
    </p:extLst>
  </p:cSld>
  <p:clrMapOvr>
    <a:masterClrMapping/>
  </p:clrMapOvr>
  <mc:AlternateContent xmlns:mc="http://schemas.openxmlformats.org/markup-compatibility/2006" xmlns:p14="http://schemas.microsoft.com/office/powerpoint/2010/main">
    <mc:Choice Requires="p14">
      <p:transition spd="slow" p14:dur="2000" advTm="100307"/>
    </mc:Choice>
    <mc:Fallback xmlns="">
      <p:transition spd="slow" advTm="10030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lstStyle/>
          <a:p>
            <a:r>
              <a:rPr lang="en-US" dirty="0" smtClean="0">
                <a:solidFill>
                  <a:schemeClr val="tx1"/>
                </a:solidFill>
                <a:latin typeface="Poor Richard" pitchFamily="18" charset="0"/>
              </a:rPr>
              <a:t>Anti-German Propaganda:</a:t>
            </a:r>
            <a:endParaRPr lang="en-US" dirty="0">
              <a:solidFill>
                <a:schemeClr val="tx1"/>
              </a:solidFill>
              <a:latin typeface="Poor Richard" pitchFamily="18" charset="0"/>
            </a:endParaRPr>
          </a:p>
        </p:txBody>
      </p:sp>
      <p:pic>
        <p:nvPicPr>
          <p:cNvPr id="10" name="Content Placeholder 9"/>
          <p:cNvPicPr>
            <a:picLocks noGrp="1" noChangeAspect="1"/>
          </p:cNvPicPr>
          <p:nvPr>
            <p:ph sz="half" idx="2"/>
          </p:nvPr>
        </p:nvPicPr>
        <p:blipFill>
          <a:blip r:embed="rId4" cstate="print">
            <a:extLst>
              <a:ext uri="{28A0092B-C50C-407E-A947-70E740481C1C}">
                <a14:useLocalDpi xmlns:a14="http://schemas.microsoft.com/office/drawing/2010/main" val="0"/>
              </a:ext>
            </a:extLst>
          </a:blip>
          <a:stretch>
            <a:fillRect/>
          </a:stretch>
        </p:blipFill>
        <p:spPr>
          <a:xfrm>
            <a:off x="1249269" y="2438400"/>
            <a:ext cx="2456050" cy="3687763"/>
          </a:xfrm>
        </p:spPr>
      </p:pic>
      <p:sp>
        <p:nvSpPr>
          <p:cNvPr id="8" name="Text Placeholder 7"/>
          <p:cNvSpPr>
            <a:spLocks noGrp="1"/>
          </p:cNvSpPr>
          <p:nvPr>
            <p:ph type="body" sz="quarter" idx="3"/>
          </p:nvPr>
        </p:nvSpPr>
        <p:spPr/>
        <p:txBody>
          <a:bodyPr/>
          <a:lstStyle/>
          <a:p>
            <a:r>
              <a:rPr lang="en-US" dirty="0" smtClean="0">
                <a:solidFill>
                  <a:schemeClr val="tx1"/>
                </a:solidFill>
                <a:latin typeface="Poor Richard" pitchFamily="18" charset="0"/>
              </a:rPr>
              <a:t>Freedom of the Seas:</a:t>
            </a:r>
            <a:endParaRPr lang="en-US" dirty="0">
              <a:solidFill>
                <a:schemeClr val="tx1"/>
              </a:solidFill>
              <a:latin typeface="Poor Richard" pitchFamily="18" charset="0"/>
            </a:endParaRPr>
          </a:p>
        </p:txBody>
      </p:sp>
      <p:pic>
        <p:nvPicPr>
          <p:cNvPr id="11" name="Content Placeholder 10"/>
          <p:cNvPicPr>
            <a:picLocks noGrp="1" noChangeAspect="1"/>
          </p:cNvPicPr>
          <p:nvPr>
            <p:ph sz="quarter" idx="4"/>
          </p:nvPr>
        </p:nvPicPr>
        <p:blipFill>
          <a:blip r:embed="rId5" cstate="print">
            <a:extLst>
              <a:ext uri="{28A0092B-C50C-407E-A947-70E740481C1C}">
                <a14:useLocalDpi xmlns:a14="http://schemas.microsoft.com/office/drawing/2010/main" val="0"/>
              </a:ext>
            </a:extLst>
          </a:blip>
          <a:stretch>
            <a:fillRect/>
          </a:stretch>
        </p:blipFill>
        <p:spPr>
          <a:xfrm>
            <a:off x="5383212" y="2438400"/>
            <a:ext cx="2565400" cy="3687763"/>
          </a:xfrm>
        </p:spPr>
      </p:pic>
      <p:sp>
        <p:nvSpPr>
          <p:cNvPr id="5" name="Title 4"/>
          <p:cNvSpPr>
            <a:spLocks noGrp="1"/>
          </p:cNvSpPr>
          <p:nvPr>
            <p:ph type="title"/>
          </p:nvPr>
        </p:nvSpPr>
        <p:spPr/>
        <p:txBody>
          <a:bodyPr/>
          <a:lstStyle/>
          <a:p>
            <a:r>
              <a:rPr lang="en-US" b="1" dirty="0" smtClean="0">
                <a:latin typeface="Poor Richard" pitchFamily="18" charset="0"/>
              </a:rPr>
              <a:t>World War I: American Neutrality</a:t>
            </a:r>
            <a:endParaRPr lang="en-US" b="1" dirty="0">
              <a:latin typeface="Poor Richard" pitchFamily="18" charset="0"/>
            </a:endParaRPr>
          </a:p>
        </p:txBody>
      </p:sp>
      <p:pic>
        <p:nvPicPr>
          <p:cNvPr id="13" name="Audio 1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044094689"/>
      </p:ext>
    </p:extLst>
  </p:cSld>
  <p:clrMapOvr>
    <a:masterClrMapping/>
  </p:clrMapOvr>
  <mc:AlternateContent xmlns:mc="http://schemas.openxmlformats.org/markup-compatibility/2006" xmlns:p14="http://schemas.microsoft.com/office/powerpoint/2010/main">
    <mc:Choice Requires="p14">
      <p:transition spd="slow" p14:dur="2000" advTm="60780"/>
    </mc:Choice>
    <mc:Fallback xmlns="">
      <p:transition spd="slow" advTm="6078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sz="half" idx="1"/>
          </p:nvPr>
        </p:nvSpPr>
        <p:spPr/>
        <p:txBody>
          <a:bodyPr>
            <a:normAutofit fontScale="85000" lnSpcReduction="10000"/>
          </a:bodyPr>
          <a:lstStyle/>
          <a:p>
            <a:pPr marL="45720" indent="0">
              <a:buNone/>
            </a:pPr>
            <a:r>
              <a:rPr lang="en-US" dirty="0" smtClean="0">
                <a:solidFill>
                  <a:schemeClr val="tx1"/>
                </a:solidFill>
                <a:latin typeface="Andalus" pitchFamily="18" charset="-78"/>
                <a:cs typeface="Andalus" pitchFamily="18" charset="-78"/>
              </a:rPr>
              <a:t>Propaganda was produced in the United States by an organization known as the Committee on Public Information.  Joseph Creel was the leader of the group.  Propaganda, in general, is information designed to make a people feel passionately about a cause – often using incomplete, exaggerated, or dubious information. </a:t>
            </a:r>
            <a:endParaRPr lang="en-US" dirty="0">
              <a:solidFill>
                <a:schemeClr val="tx1"/>
              </a:solidFill>
              <a:latin typeface="Andalus" pitchFamily="18" charset="-78"/>
              <a:cs typeface="Andalus" pitchFamily="18" charset="-78"/>
            </a:endParaRPr>
          </a:p>
        </p:txBody>
      </p:sp>
      <p:pic>
        <p:nvPicPr>
          <p:cNvPr id="10" name="Content Placeholder 9"/>
          <p:cNvPicPr>
            <a:picLocks noGrp="1" noChangeAspect="1"/>
          </p:cNvPicPr>
          <p:nvPr>
            <p:ph sz="half" idx="2"/>
          </p:nvPr>
        </p:nvPicPr>
        <p:blipFill>
          <a:blip r:embed="rId4" cstate="print">
            <a:extLst>
              <a:ext uri="{28A0092B-C50C-407E-A947-70E740481C1C}">
                <a14:useLocalDpi xmlns:a14="http://schemas.microsoft.com/office/drawing/2010/main" val="0"/>
              </a:ext>
            </a:extLst>
          </a:blip>
          <a:stretch>
            <a:fillRect/>
          </a:stretch>
        </p:blipFill>
        <p:spPr>
          <a:xfrm>
            <a:off x="5166400" y="1719263"/>
            <a:ext cx="3002200" cy="4406900"/>
          </a:xfrm>
        </p:spPr>
      </p:pic>
      <p:sp>
        <p:nvSpPr>
          <p:cNvPr id="7" name="Title 6"/>
          <p:cNvSpPr>
            <a:spLocks noGrp="1"/>
          </p:cNvSpPr>
          <p:nvPr>
            <p:ph type="title"/>
          </p:nvPr>
        </p:nvSpPr>
        <p:spPr/>
        <p:txBody>
          <a:bodyPr/>
          <a:lstStyle/>
          <a:p>
            <a:r>
              <a:rPr lang="en-US" b="1" dirty="0" smtClean="0">
                <a:latin typeface="Poor Richard" pitchFamily="18" charset="0"/>
              </a:rPr>
              <a:t>propaganda</a:t>
            </a:r>
            <a:endParaRPr lang="en-US" b="1" dirty="0">
              <a:latin typeface="Poor Richard" pitchFamily="18" charset="0"/>
            </a:endParaRP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895814813"/>
      </p:ext>
    </p:extLst>
  </p:cSld>
  <p:clrMapOvr>
    <a:masterClrMapping/>
  </p:clrMapOvr>
  <mc:AlternateContent xmlns:mc="http://schemas.openxmlformats.org/markup-compatibility/2006" xmlns:p14="http://schemas.microsoft.com/office/powerpoint/2010/main">
    <mc:Choice Requires="p14">
      <p:transition spd="slow" p14:dur="2000" advTm="30839"/>
    </mc:Choice>
    <mc:Fallback xmlns="">
      <p:transition spd="slow" advTm="308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idx="1"/>
          </p:nvPr>
        </p:nvSpPr>
        <p:spPr/>
        <p:txBody>
          <a:bodyPr/>
          <a:lstStyle/>
          <a:p>
            <a:r>
              <a:rPr lang="en-US" u="sng" dirty="0" smtClean="0">
                <a:solidFill>
                  <a:schemeClr val="tx1"/>
                </a:solidFill>
                <a:latin typeface="Andalus" pitchFamily="18" charset="-78"/>
                <a:cs typeface="Andalus" pitchFamily="18" charset="-78"/>
              </a:rPr>
              <a:t>Businessmen</a:t>
            </a:r>
            <a:endParaRPr lang="en-US" u="sng" dirty="0">
              <a:solidFill>
                <a:schemeClr val="tx1"/>
              </a:solidFill>
              <a:latin typeface="Andalus" pitchFamily="18" charset="-78"/>
              <a:cs typeface="Andalus" pitchFamily="18" charset="-78"/>
            </a:endParaRPr>
          </a:p>
        </p:txBody>
      </p:sp>
      <p:sp>
        <p:nvSpPr>
          <p:cNvPr id="9" name="Content Placeholder 8"/>
          <p:cNvSpPr>
            <a:spLocks noGrp="1"/>
          </p:cNvSpPr>
          <p:nvPr>
            <p:ph sz="half" idx="2"/>
          </p:nvPr>
        </p:nvSpPr>
        <p:spPr/>
        <p:txBody>
          <a:bodyPr/>
          <a:lstStyle/>
          <a:p>
            <a:pPr marL="45720" indent="0">
              <a:buNone/>
            </a:pPr>
            <a:r>
              <a:rPr lang="en-US" dirty="0" smtClean="0">
                <a:solidFill>
                  <a:schemeClr val="tx1"/>
                </a:solidFill>
                <a:latin typeface="Andalus" pitchFamily="18" charset="-78"/>
                <a:cs typeface="Andalus" pitchFamily="18" charset="-78"/>
              </a:rPr>
              <a:t>American Businessmen attempted to trade with both sides during World War I from 1914 to 1917.  British blockades and German U-boats, however, took a toll on US Trade.  </a:t>
            </a:r>
            <a:endParaRPr lang="en-US" dirty="0">
              <a:solidFill>
                <a:schemeClr val="tx1"/>
              </a:solidFill>
              <a:latin typeface="Andalus" pitchFamily="18" charset="-78"/>
              <a:cs typeface="Andalus" pitchFamily="18" charset="-78"/>
            </a:endParaRPr>
          </a:p>
        </p:txBody>
      </p:sp>
      <p:sp>
        <p:nvSpPr>
          <p:cNvPr id="10" name="Text Placeholder 9"/>
          <p:cNvSpPr>
            <a:spLocks noGrp="1"/>
          </p:cNvSpPr>
          <p:nvPr>
            <p:ph type="body" sz="quarter" idx="3"/>
          </p:nvPr>
        </p:nvSpPr>
        <p:spPr/>
        <p:txBody>
          <a:bodyPr/>
          <a:lstStyle/>
          <a:p>
            <a:r>
              <a:rPr lang="en-US" u="sng" dirty="0" smtClean="0">
                <a:solidFill>
                  <a:schemeClr val="tx1"/>
                </a:solidFill>
                <a:latin typeface="Andalus" pitchFamily="18" charset="-78"/>
                <a:cs typeface="Andalus" pitchFamily="18" charset="-78"/>
              </a:rPr>
              <a:t>Bankers</a:t>
            </a:r>
            <a:endParaRPr lang="en-US" u="sng" dirty="0">
              <a:solidFill>
                <a:schemeClr val="tx1"/>
              </a:solidFill>
              <a:latin typeface="Andalus" pitchFamily="18" charset="-78"/>
              <a:cs typeface="Andalus" pitchFamily="18" charset="-78"/>
            </a:endParaRPr>
          </a:p>
        </p:txBody>
      </p:sp>
      <p:sp>
        <p:nvSpPr>
          <p:cNvPr id="11" name="Content Placeholder 10"/>
          <p:cNvSpPr>
            <a:spLocks noGrp="1"/>
          </p:cNvSpPr>
          <p:nvPr>
            <p:ph sz="quarter" idx="4"/>
          </p:nvPr>
        </p:nvSpPr>
        <p:spPr/>
        <p:txBody>
          <a:bodyPr>
            <a:normAutofit lnSpcReduction="10000"/>
          </a:bodyPr>
          <a:lstStyle/>
          <a:p>
            <a:pPr marL="45720" indent="0">
              <a:buNone/>
            </a:pPr>
            <a:r>
              <a:rPr lang="en-US" dirty="0" smtClean="0">
                <a:solidFill>
                  <a:schemeClr val="tx1"/>
                </a:solidFill>
                <a:latin typeface="Andalus" pitchFamily="18" charset="-78"/>
                <a:cs typeface="Andalus" pitchFamily="18" charset="-78"/>
              </a:rPr>
              <a:t>American bankers had loaned out millions and millions of dollars to European nations, most of them to the Allied Powers.  After the war, some people claimed that American supported the Allies just to win back their money.</a:t>
            </a:r>
            <a:endParaRPr lang="en-US" dirty="0">
              <a:solidFill>
                <a:schemeClr val="tx1"/>
              </a:solidFill>
              <a:latin typeface="Andalus" pitchFamily="18" charset="-78"/>
              <a:cs typeface="Andalus" pitchFamily="18" charset="-78"/>
            </a:endParaRPr>
          </a:p>
        </p:txBody>
      </p:sp>
      <p:sp>
        <p:nvSpPr>
          <p:cNvPr id="5" name="Title 4"/>
          <p:cNvSpPr>
            <a:spLocks noGrp="1"/>
          </p:cNvSpPr>
          <p:nvPr>
            <p:ph type="title"/>
          </p:nvPr>
        </p:nvSpPr>
        <p:spPr/>
        <p:txBody>
          <a:bodyPr/>
          <a:lstStyle/>
          <a:p>
            <a:r>
              <a:rPr lang="en-US" sz="2800" b="1" dirty="0" smtClean="0">
                <a:latin typeface="Poor Richard" pitchFamily="18" charset="0"/>
              </a:rPr>
              <a:t>Businessmen and bankers tended to prefer trade and loans to the Allies</a:t>
            </a:r>
            <a:r>
              <a:rPr lang="en-US" dirty="0" smtClean="0"/>
              <a:t>.</a:t>
            </a:r>
            <a:endParaRPr lang="en-US" dirty="0"/>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353021053"/>
      </p:ext>
    </p:extLst>
  </p:cSld>
  <p:clrMapOvr>
    <a:masterClrMapping/>
  </p:clrMapOvr>
  <mc:AlternateContent xmlns:mc="http://schemas.openxmlformats.org/markup-compatibility/2006" xmlns:p14="http://schemas.microsoft.com/office/powerpoint/2010/main">
    <mc:Choice Requires="p14">
      <p:transition spd="slow" p14:dur="2000" advTm="104376"/>
    </mc:Choice>
    <mc:Fallback xmlns="">
      <p:transition spd="slow" advTm="10437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half" idx="2"/>
          </p:nvPr>
        </p:nvSpPr>
        <p:spPr>
          <a:xfrm>
            <a:off x="7162800" y="914400"/>
            <a:ext cx="1676400" cy="5562600"/>
          </a:xfrm>
        </p:spPr>
        <p:txBody>
          <a:bodyPr>
            <a:normAutofit fontScale="70000" lnSpcReduction="20000"/>
          </a:bodyPr>
          <a:lstStyle/>
          <a:p>
            <a:endParaRPr lang="en-US" dirty="0" smtClean="0"/>
          </a:p>
          <a:p>
            <a:r>
              <a:rPr lang="en-US" sz="1900" dirty="0" smtClean="0">
                <a:latin typeface="Andalus" pitchFamily="18" charset="-78"/>
                <a:cs typeface="Andalus" pitchFamily="18" charset="-78"/>
              </a:rPr>
              <a:t>Nations followed a policy of militarism – or the glorification of the military – in order to accomplish two goals.  First, they sought to protect themselves from an enemy attack.  Secondly, though, they sought national glory and conquest – like the takeover of foreign nations.  Here, you can see how European powers used military force to take control of – and keep control of – most of the continent of Africa. France, England, Germany, and Italy controlled much of Africa until the 1960s.</a:t>
            </a:r>
            <a:endParaRPr lang="en-US" sz="1900" dirty="0">
              <a:latin typeface="Andalus" pitchFamily="18" charset="-78"/>
              <a:cs typeface="Andalus" pitchFamily="18" charset="-78"/>
            </a:endParaRPr>
          </a:p>
        </p:txBody>
      </p:sp>
      <p:sp>
        <p:nvSpPr>
          <p:cNvPr id="7" name="Title 6"/>
          <p:cNvSpPr>
            <a:spLocks noGrp="1"/>
          </p:cNvSpPr>
          <p:nvPr>
            <p:ph type="title"/>
          </p:nvPr>
        </p:nvSpPr>
        <p:spPr>
          <a:xfrm>
            <a:off x="7162800" y="457200"/>
            <a:ext cx="1752600" cy="454152"/>
          </a:xfrm>
        </p:spPr>
        <p:txBody>
          <a:bodyPr/>
          <a:lstStyle/>
          <a:p>
            <a:r>
              <a:rPr lang="en-US" u="sng" dirty="0" smtClean="0">
                <a:solidFill>
                  <a:schemeClr val="tx1"/>
                </a:solidFill>
                <a:latin typeface="Poor Richard" pitchFamily="18" charset="0"/>
              </a:rPr>
              <a:t>Militarism</a:t>
            </a:r>
            <a:endParaRPr lang="en-US" u="sng" dirty="0">
              <a:solidFill>
                <a:schemeClr val="tx1"/>
              </a:solidFill>
              <a:latin typeface="Poor Richard" pitchFamily="18" charset="0"/>
            </a:endParaRP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pic>
        <p:nvPicPr>
          <p:cNvPr id="4" name="Picture Placeholder 3"/>
          <p:cNvPicPr>
            <a:picLocks noGrp="1" noChangeAspect="1"/>
          </p:cNvPicPr>
          <p:nvPr>
            <p:ph type="pic" idx="1"/>
          </p:nvPr>
        </p:nvPicPr>
        <p:blipFill>
          <a:blip r:embed="rId5">
            <a:extLst>
              <a:ext uri="{28A0092B-C50C-407E-A947-70E740481C1C}">
                <a14:useLocalDpi xmlns:a14="http://schemas.microsoft.com/office/drawing/2010/main" val="0"/>
              </a:ext>
            </a:extLst>
          </a:blip>
          <a:srcRect l="8065" r="8065"/>
          <a:stretch>
            <a:fillRect/>
          </a:stretch>
        </p:blipFill>
        <p:spPr/>
      </p:pic>
    </p:spTree>
    <p:extLst>
      <p:ext uri="{BB962C8B-B14F-4D97-AF65-F5344CB8AC3E}">
        <p14:creationId xmlns:p14="http://schemas.microsoft.com/office/powerpoint/2010/main" val="1612741780"/>
      </p:ext>
    </p:extLst>
  </p:cSld>
  <p:clrMapOvr>
    <a:masterClrMapping/>
  </p:clrMapOvr>
  <mc:AlternateContent xmlns:mc="http://schemas.openxmlformats.org/markup-compatibility/2006" xmlns:p14="http://schemas.microsoft.com/office/powerpoint/2010/main">
    <mc:Choice Requires="p14">
      <p:transition spd="slow" p14:dur="2000" advTm="87081"/>
    </mc:Choice>
    <mc:Fallback xmlns="">
      <p:transition spd="slow" advTm="8708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sz="half" idx="1"/>
          </p:nvPr>
        </p:nvSpPr>
        <p:spPr/>
        <p:txBody>
          <a:bodyPr>
            <a:normAutofit fontScale="92500" lnSpcReduction="10000"/>
          </a:bodyPr>
          <a:lstStyle/>
          <a:p>
            <a:pPr marL="45720" indent="0">
              <a:buNone/>
            </a:pPr>
            <a:r>
              <a:rPr lang="en-US" dirty="0" smtClean="0">
                <a:solidFill>
                  <a:schemeClr val="tx1"/>
                </a:solidFill>
                <a:latin typeface="Andalus" pitchFamily="18" charset="-78"/>
                <a:cs typeface="Andalus" pitchFamily="18" charset="-78"/>
              </a:rPr>
              <a:t>Using their U-boats, Germany established a blockade around all of England to prevent trade between the US and England.  They sank any trade vessels they could.  English naval vessels, in turn, prevented any trade between the United States and Germany.</a:t>
            </a:r>
            <a:endParaRPr lang="en-US" dirty="0">
              <a:solidFill>
                <a:schemeClr val="tx1"/>
              </a:solidFill>
              <a:latin typeface="Andalus" pitchFamily="18" charset="-78"/>
              <a:cs typeface="Andalus" pitchFamily="18" charset="-78"/>
            </a:endParaRPr>
          </a:p>
        </p:txBody>
      </p:sp>
      <p:pic>
        <p:nvPicPr>
          <p:cNvPr id="10" name="Content Placeholder 9"/>
          <p:cNvPicPr>
            <a:picLocks noGrp="1" noChangeAspect="1"/>
          </p:cNvPicPr>
          <p:nvPr>
            <p:ph sz="half" idx="2"/>
          </p:nvPr>
        </p:nvPicPr>
        <p:blipFill>
          <a:blip r:embed="rId4" cstate="print">
            <a:extLst>
              <a:ext uri="{28A0092B-C50C-407E-A947-70E740481C1C}">
                <a14:useLocalDpi xmlns:a14="http://schemas.microsoft.com/office/drawing/2010/main" val="0"/>
              </a:ext>
            </a:extLst>
          </a:blip>
          <a:stretch>
            <a:fillRect/>
          </a:stretch>
        </p:blipFill>
        <p:spPr>
          <a:xfrm>
            <a:off x="5072082" y="1719263"/>
            <a:ext cx="3190836" cy="4406900"/>
          </a:xfrm>
        </p:spPr>
      </p:pic>
      <p:sp>
        <p:nvSpPr>
          <p:cNvPr id="7" name="Title 6"/>
          <p:cNvSpPr>
            <a:spLocks noGrp="1"/>
          </p:cNvSpPr>
          <p:nvPr>
            <p:ph type="title"/>
          </p:nvPr>
        </p:nvSpPr>
        <p:spPr/>
        <p:txBody>
          <a:bodyPr/>
          <a:lstStyle/>
          <a:p>
            <a:r>
              <a:rPr lang="en-US" b="1" dirty="0" smtClean="0">
                <a:latin typeface="Poor Richard" pitchFamily="18" charset="0"/>
              </a:rPr>
              <a:t>The German Blockade of England</a:t>
            </a:r>
            <a:endParaRPr lang="en-US" b="1" dirty="0">
              <a:latin typeface="Poor Richard" pitchFamily="18" charset="0"/>
            </a:endParaRP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139716813"/>
      </p:ext>
    </p:extLst>
  </p:cSld>
  <p:clrMapOvr>
    <a:masterClrMapping/>
  </p:clrMapOvr>
  <mc:AlternateContent xmlns:mc="http://schemas.openxmlformats.org/markup-compatibility/2006" xmlns:p14="http://schemas.microsoft.com/office/powerpoint/2010/main">
    <mc:Choice Requires="p14">
      <p:transition spd="slow" p14:dur="2000" advTm="42485"/>
    </mc:Choice>
    <mc:Fallback xmlns="">
      <p:transition spd="slow" advTm="4248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1255311" y="1719263"/>
            <a:ext cx="6658777" cy="4406900"/>
          </a:xfrm>
        </p:spPr>
      </p:pic>
      <p:sp>
        <p:nvSpPr>
          <p:cNvPr id="5" name="Title 4"/>
          <p:cNvSpPr>
            <a:spLocks noGrp="1"/>
          </p:cNvSpPr>
          <p:nvPr>
            <p:ph type="title"/>
          </p:nvPr>
        </p:nvSpPr>
        <p:spPr/>
        <p:txBody>
          <a:bodyPr/>
          <a:lstStyle/>
          <a:p>
            <a:r>
              <a:rPr lang="en-US" b="1" dirty="0" smtClean="0">
                <a:latin typeface="Poor Richard" pitchFamily="18" charset="0"/>
              </a:rPr>
              <a:t>The Sinking of the </a:t>
            </a:r>
            <a:r>
              <a:rPr lang="en-US" b="1" i="1" dirty="0" smtClean="0">
                <a:latin typeface="Poor Richard" pitchFamily="18" charset="0"/>
              </a:rPr>
              <a:t>Lusitania</a:t>
            </a:r>
            <a:r>
              <a:rPr lang="en-US" b="1" dirty="0" smtClean="0">
                <a:latin typeface="Poor Richard" pitchFamily="18" charset="0"/>
              </a:rPr>
              <a:t>: May 7, 1915 off the coast of Ireland</a:t>
            </a:r>
            <a:endParaRPr lang="en-US" b="1" dirty="0">
              <a:latin typeface="Poor Richard" pitchFamily="18" charset="0"/>
            </a:endParaRPr>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902341064"/>
      </p:ext>
    </p:extLst>
  </p:cSld>
  <p:clrMapOvr>
    <a:masterClrMapping/>
  </p:clrMapOvr>
  <mc:AlternateContent xmlns:mc="http://schemas.openxmlformats.org/markup-compatibility/2006" xmlns:p14="http://schemas.microsoft.com/office/powerpoint/2010/main">
    <mc:Choice Requires="p14">
      <p:transition spd="slow" p14:dur="2000" advTm="61284"/>
    </mc:Choice>
    <mc:Fallback xmlns="">
      <p:transition spd="slow" advTm="6128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sz="half" idx="1"/>
          </p:nvPr>
        </p:nvPicPr>
        <p:blipFill>
          <a:blip r:embed="rId4" cstate="print">
            <a:extLst>
              <a:ext uri="{28A0092B-C50C-407E-A947-70E740481C1C}">
                <a14:useLocalDpi xmlns:a14="http://schemas.microsoft.com/office/drawing/2010/main" val="0"/>
              </a:ext>
            </a:extLst>
          </a:blip>
          <a:stretch>
            <a:fillRect/>
          </a:stretch>
        </p:blipFill>
        <p:spPr>
          <a:xfrm>
            <a:off x="854522" y="1719263"/>
            <a:ext cx="1567555" cy="4406900"/>
          </a:xfrm>
        </p:spPr>
      </p:pic>
      <p:pic>
        <p:nvPicPr>
          <p:cNvPr id="8" name="Content Placeholder 7"/>
          <p:cNvPicPr>
            <a:picLocks noGrp="1" noChangeAspect="1"/>
          </p:cNvPicPr>
          <p:nvPr>
            <p:ph sz="half" idx="2"/>
          </p:nvPr>
        </p:nvPicPr>
        <p:blipFill>
          <a:blip r:embed="rId5" cstate="print">
            <a:extLst>
              <a:ext uri="{28A0092B-C50C-407E-A947-70E740481C1C}">
                <a14:useLocalDpi xmlns:a14="http://schemas.microsoft.com/office/drawing/2010/main" val="0"/>
              </a:ext>
            </a:extLst>
          </a:blip>
          <a:stretch>
            <a:fillRect/>
          </a:stretch>
        </p:blipFill>
        <p:spPr>
          <a:xfrm>
            <a:off x="3133725" y="1865313"/>
            <a:ext cx="5543550" cy="4114800"/>
          </a:xfrm>
        </p:spPr>
      </p:pic>
      <p:sp>
        <p:nvSpPr>
          <p:cNvPr id="4" name="Title 3"/>
          <p:cNvSpPr>
            <a:spLocks noGrp="1"/>
          </p:cNvSpPr>
          <p:nvPr>
            <p:ph type="title"/>
          </p:nvPr>
        </p:nvSpPr>
        <p:spPr/>
        <p:txBody>
          <a:bodyPr/>
          <a:lstStyle/>
          <a:p>
            <a:r>
              <a:rPr lang="en-US" sz="1800" b="1" dirty="0" smtClean="0">
                <a:latin typeface="Poor Richard" pitchFamily="18" charset="0"/>
              </a:rPr>
              <a:t>Germany Warned that the Lusitania might be sunk – it was full of weapons.  Americans were outraged nevertheless.</a:t>
            </a:r>
            <a:endParaRPr lang="en-US" sz="1800" b="1" dirty="0">
              <a:latin typeface="Poor Richard" pitchFamily="18" charset="0"/>
            </a:endParaRPr>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431217605"/>
      </p:ext>
    </p:extLst>
  </p:cSld>
  <p:clrMapOvr>
    <a:masterClrMapping/>
  </p:clrMapOvr>
  <mc:AlternateContent xmlns:mc="http://schemas.openxmlformats.org/markup-compatibility/2006" xmlns:p14="http://schemas.microsoft.com/office/powerpoint/2010/main">
    <mc:Choice Requires="p14">
      <p:transition spd="slow" p14:dur="2000" advTm="78995"/>
    </mc:Choice>
    <mc:Fallback xmlns="">
      <p:transition spd="slow" advTm="7899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1"/>
          </p:nvPr>
        </p:nvPicPr>
        <p:blipFill>
          <a:blip r:embed="rId4" cstate="print">
            <a:extLst>
              <a:ext uri="{28A0092B-C50C-407E-A947-70E740481C1C}">
                <a14:useLocalDpi xmlns:a14="http://schemas.microsoft.com/office/drawing/2010/main" val="0"/>
              </a:ext>
            </a:extLst>
          </a:blip>
          <a:stretch>
            <a:fillRect/>
          </a:stretch>
        </p:blipFill>
        <p:spPr>
          <a:xfrm>
            <a:off x="1070043" y="1719263"/>
            <a:ext cx="2812914" cy="4406900"/>
          </a:xfrm>
        </p:spPr>
      </p:pic>
      <p:pic>
        <p:nvPicPr>
          <p:cNvPr id="6" name="Content Placeholder 5"/>
          <p:cNvPicPr>
            <a:picLocks noGrp="1" noChangeAspect="1"/>
          </p:cNvPicPr>
          <p:nvPr>
            <p:ph sz="half" idx="2"/>
          </p:nvPr>
        </p:nvPicPr>
        <p:blipFill>
          <a:blip r:embed="rId5" cstate="print">
            <a:extLst>
              <a:ext uri="{28A0092B-C50C-407E-A947-70E740481C1C}">
                <a14:useLocalDpi xmlns:a14="http://schemas.microsoft.com/office/drawing/2010/main" val="0"/>
              </a:ext>
            </a:extLst>
          </a:blip>
          <a:stretch>
            <a:fillRect/>
          </a:stretch>
        </p:blipFill>
        <p:spPr>
          <a:xfrm>
            <a:off x="5239591" y="1719263"/>
            <a:ext cx="2855817" cy="4406900"/>
          </a:xfrm>
        </p:spPr>
      </p:pic>
      <p:sp>
        <p:nvSpPr>
          <p:cNvPr id="4" name="Title 3"/>
          <p:cNvSpPr>
            <a:spLocks noGrp="1"/>
          </p:cNvSpPr>
          <p:nvPr>
            <p:ph type="title"/>
          </p:nvPr>
        </p:nvSpPr>
        <p:spPr/>
        <p:txBody>
          <a:bodyPr/>
          <a:lstStyle/>
          <a:p>
            <a:r>
              <a:rPr lang="en-US" sz="2200" b="1" dirty="0" smtClean="0">
                <a:latin typeface="Poor Richard" pitchFamily="18" charset="0"/>
              </a:rPr>
              <a:t>American propaganda makers used the sinking of the Lusitania to encourage the war Effort.</a:t>
            </a:r>
            <a:endParaRPr lang="en-US" sz="2200" b="1" dirty="0">
              <a:latin typeface="Poor Richard" pitchFamily="18" charset="0"/>
            </a:endParaRPr>
          </a:p>
        </p:txBody>
      </p:sp>
      <p:pic>
        <p:nvPicPr>
          <p:cNvPr id="9" name="Audio 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581014927"/>
      </p:ext>
    </p:extLst>
  </p:cSld>
  <p:clrMapOvr>
    <a:masterClrMapping/>
  </p:clrMapOvr>
  <mc:AlternateContent xmlns:mc="http://schemas.openxmlformats.org/markup-compatibility/2006" xmlns:p14="http://schemas.microsoft.com/office/powerpoint/2010/main">
    <mc:Choice Requires="p14">
      <p:transition spd="slow" p14:dur="2000" advTm="66350"/>
    </mc:Choice>
    <mc:Fallback xmlns="">
      <p:transition spd="slow" advTm="663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p:cNvPicPr>
            <a:picLocks noGrp="1" noChangeAspect="1"/>
          </p:cNvPicPr>
          <p:nvPr>
            <p:ph sz="half" idx="1"/>
          </p:nvPr>
        </p:nvPicPr>
        <p:blipFill>
          <a:blip r:embed="rId4" cstate="print">
            <a:extLst>
              <a:ext uri="{28A0092B-C50C-407E-A947-70E740481C1C}">
                <a14:useLocalDpi xmlns:a14="http://schemas.microsoft.com/office/drawing/2010/main" val="0"/>
              </a:ext>
            </a:extLst>
          </a:blip>
          <a:stretch>
            <a:fillRect/>
          </a:stretch>
        </p:blipFill>
        <p:spPr>
          <a:xfrm>
            <a:off x="989171" y="1719263"/>
            <a:ext cx="2974657" cy="4406900"/>
          </a:xfrm>
        </p:spPr>
      </p:pic>
      <p:sp>
        <p:nvSpPr>
          <p:cNvPr id="8" name="Content Placeholder 7"/>
          <p:cNvSpPr>
            <a:spLocks noGrp="1"/>
          </p:cNvSpPr>
          <p:nvPr>
            <p:ph sz="half" idx="2"/>
          </p:nvPr>
        </p:nvSpPr>
        <p:spPr/>
        <p:txBody>
          <a:bodyPr>
            <a:noAutofit/>
          </a:bodyPr>
          <a:lstStyle/>
          <a:p>
            <a:pPr marL="45720" indent="0">
              <a:buNone/>
            </a:pPr>
            <a:r>
              <a:rPr lang="en-US" sz="8200" dirty="0" smtClean="0">
                <a:latin typeface="Andalus" pitchFamily="18" charset="-78"/>
                <a:cs typeface="Andalus" pitchFamily="18" charset="-78"/>
              </a:rPr>
              <a:t>“He Kept Us Out of War.” </a:t>
            </a:r>
            <a:endParaRPr lang="en-US" sz="8200" dirty="0">
              <a:latin typeface="Andalus" pitchFamily="18" charset="-78"/>
              <a:cs typeface="Andalus" pitchFamily="18" charset="-78"/>
            </a:endParaRPr>
          </a:p>
        </p:txBody>
      </p:sp>
      <p:sp>
        <p:nvSpPr>
          <p:cNvPr id="5" name="Title 4"/>
          <p:cNvSpPr>
            <a:spLocks noGrp="1"/>
          </p:cNvSpPr>
          <p:nvPr>
            <p:ph type="title"/>
          </p:nvPr>
        </p:nvSpPr>
        <p:spPr/>
        <p:txBody>
          <a:bodyPr/>
          <a:lstStyle/>
          <a:p>
            <a:r>
              <a:rPr lang="en-US" b="1" dirty="0" smtClean="0">
                <a:latin typeface="Poor Richard" pitchFamily="18" charset="0"/>
              </a:rPr>
              <a:t>Wilson maintains U.S. Neutrality</a:t>
            </a:r>
            <a:endParaRPr lang="en-US" b="1" dirty="0">
              <a:latin typeface="Poor Richard" pitchFamily="18" charset="0"/>
            </a:endParaRP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604329590"/>
      </p:ext>
    </p:extLst>
  </p:cSld>
  <p:clrMapOvr>
    <a:masterClrMapping/>
  </p:clrMapOvr>
  <mc:AlternateContent xmlns:mc="http://schemas.openxmlformats.org/markup-compatibility/2006" xmlns:p14="http://schemas.microsoft.com/office/powerpoint/2010/main">
    <mc:Choice Requires="p14">
      <p:transition spd="slow" p14:dur="2000" advTm="44545"/>
    </mc:Choice>
    <mc:Fallback xmlns="">
      <p:transition spd="slow" advTm="445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sz="half" idx="1"/>
          </p:nvPr>
        </p:nvPicPr>
        <p:blipFill>
          <a:blip r:embed="rId4" cstate="print">
            <a:extLst>
              <a:ext uri="{28A0092B-C50C-407E-A947-70E740481C1C}">
                <a14:useLocalDpi xmlns:a14="http://schemas.microsoft.com/office/drawing/2010/main" val="0"/>
              </a:ext>
            </a:extLst>
          </a:blip>
          <a:stretch>
            <a:fillRect/>
          </a:stretch>
        </p:blipFill>
        <p:spPr>
          <a:xfrm>
            <a:off x="457200" y="2133600"/>
            <a:ext cx="3893878" cy="4185920"/>
          </a:xfrm>
        </p:spPr>
      </p:pic>
      <p:sp>
        <p:nvSpPr>
          <p:cNvPr id="8" name="Content Placeholder 7"/>
          <p:cNvSpPr>
            <a:spLocks noGrp="1"/>
          </p:cNvSpPr>
          <p:nvPr>
            <p:ph sz="half" idx="2"/>
          </p:nvPr>
        </p:nvSpPr>
        <p:spPr/>
        <p:txBody>
          <a:bodyPr>
            <a:normAutofit fontScale="77500" lnSpcReduction="20000"/>
          </a:bodyPr>
          <a:lstStyle/>
          <a:p>
            <a:pPr marL="45720" indent="0">
              <a:buNone/>
            </a:pPr>
            <a:r>
              <a:rPr lang="en-US" dirty="0" smtClean="0">
                <a:solidFill>
                  <a:schemeClr val="tx1"/>
                </a:solidFill>
                <a:latin typeface="Andalus" pitchFamily="18" charset="-78"/>
                <a:cs typeface="Andalus" pitchFamily="18" charset="-78"/>
              </a:rPr>
              <a:t>In the Zimmermann Telegram, German Secretary of State Arthur Zimmermann suggested that Mexico should attack the United States. His hope was that if the US was occupied at home by a domestic war, they could not enter the war with Germany.  In return, Zimmerman promised, they would help Mexico win back the land it had ceded to the United States in the 1848 Treaty of Guadalupe-Hidalgo.  </a:t>
            </a:r>
            <a:endParaRPr lang="en-US" dirty="0">
              <a:solidFill>
                <a:schemeClr val="tx1"/>
              </a:solidFill>
              <a:latin typeface="Andalus" pitchFamily="18" charset="-78"/>
              <a:cs typeface="Andalus" pitchFamily="18" charset="-78"/>
            </a:endParaRPr>
          </a:p>
        </p:txBody>
      </p:sp>
      <p:sp>
        <p:nvSpPr>
          <p:cNvPr id="5" name="Title 4"/>
          <p:cNvSpPr>
            <a:spLocks noGrp="1"/>
          </p:cNvSpPr>
          <p:nvPr>
            <p:ph type="title"/>
          </p:nvPr>
        </p:nvSpPr>
        <p:spPr/>
        <p:txBody>
          <a:bodyPr/>
          <a:lstStyle/>
          <a:p>
            <a:r>
              <a:rPr lang="en-US" b="1" dirty="0" smtClean="0">
                <a:latin typeface="Poor Richard" pitchFamily="18" charset="0"/>
              </a:rPr>
              <a:t>The Zimmermann Telegram</a:t>
            </a:r>
            <a:endParaRPr lang="en-US" b="1" dirty="0">
              <a:latin typeface="Poor Richard" pitchFamily="18" charset="0"/>
            </a:endParaRPr>
          </a:p>
        </p:txBody>
      </p:sp>
      <p:pic>
        <p:nvPicPr>
          <p:cNvPr id="12" name="Audio 1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71081256"/>
      </p:ext>
    </p:extLst>
  </p:cSld>
  <p:clrMapOvr>
    <a:masterClrMapping/>
  </p:clrMapOvr>
  <mc:AlternateContent xmlns:mc="http://schemas.openxmlformats.org/markup-compatibility/2006" xmlns:p14="http://schemas.microsoft.com/office/powerpoint/2010/main">
    <mc:Choice Requires="p14">
      <p:transition spd="slow" p14:dur="2000" advTm="101284"/>
    </mc:Choice>
    <mc:Fallback xmlns="">
      <p:transition spd="slow" advTm="10128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2"/>
          </p:nvPr>
        </p:nvSpPr>
        <p:spPr/>
        <p:txBody>
          <a:bodyPr>
            <a:noAutofit/>
          </a:bodyPr>
          <a:lstStyle/>
          <a:p>
            <a:pPr marL="45720" indent="0">
              <a:buNone/>
            </a:pPr>
            <a:r>
              <a:rPr lang="en-US" sz="1600" dirty="0" smtClean="0">
                <a:solidFill>
                  <a:schemeClr val="tx1"/>
                </a:solidFill>
                <a:latin typeface="Andalus" pitchFamily="18" charset="-78"/>
                <a:cs typeface="Andalus" pitchFamily="18" charset="-78"/>
              </a:rPr>
              <a:t>In March 1917, the Tsar Nicholas II and the Romanov dynasty was overthrown by Revolution.  The family had fallen under the “spell” of Rasputin – “the mad monk” – who had the mysterious ability to control Alexei’s - the heir to the throne’s - hemophilia.  The Romanov’s were initially overthrown by democratic reformers led by Alexander Kerensky.  The new government – an elected Duma with Kerensky as president-  remained in power for just six months.  The Bolsheviks, a brutally violent communist organization, would take over the country just six months later, murdering the Romanov family and establishing a totalitarian regime which would last for seventy years.</a:t>
            </a:r>
            <a:endParaRPr lang="en-US" sz="1600" dirty="0">
              <a:solidFill>
                <a:schemeClr val="tx1"/>
              </a:solidFill>
              <a:latin typeface="Andalus" pitchFamily="18" charset="-78"/>
              <a:cs typeface="Andalus" pitchFamily="18" charset="-78"/>
            </a:endParaRPr>
          </a:p>
        </p:txBody>
      </p:sp>
      <p:sp>
        <p:nvSpPr>
          <p:cNvPr id="3" name="Title 2"/>
          <p:cNvSpPr>
            <a:spLocks noGrp="1"/>
          </p:cNvSpPr>
          <p:nvPr>
            <p:ph type="title"/>
          </p:nvPr>
        </p:nvSpPr>
        <p:spPr/>
        <p:txBody>
          <a:bodyPr/>
          <a:lstStyle/>
          <a:p>
            <a:r>
              <a:rPr lang="en-US" b="1" dirty="0" smtClean="0">
                <a:latin typeface="Poor Richard" pitchFamily="18" charset="0"/>
              </a:rPr>
              <a:t>The Russian Revolution</a:t>
            </a:r>
            <a:endParaRPr lang="en-US" b="1" dirty="0">
              <a:latin typeface="Poor Richard" pitchFamily="18" charset="0"/>
            </a:endParaRPr>
          </a:p>
        </p:txBody>
      </p:sp>
      <p:pic>
        <p:nvPicPr>
          <p:cNvPr id="8" name="Content Placeholder 7"/>
          <p:cNvPicPr>
            <a:picLocks noGrp="1" noChangeAspect="1"/>
          </p:cNvPicPr>
          <p:nvPr>
            <p:ph sz="half" idx="1"/>
          </p:nvPr>
        </p:nvPicPr>
        <p:blipFill>
          <a:blip r:embed="rId4" cstate="print">
            <a:extLst>
              <a:ext uri="{28A0092B-C50C-407E-A947-70E740481C1C}">
                <a14:useLocalDpi xmlns:a14="http://schemas.microsoft.com/office/drawing/2010/main" val="0"/>
              </a:ext>
            </a:extLst>
          </a:blip>
          <a:stretch>
            <a:fillRect/>
          </a:stretch>
        </p:blipFill>
        <p:spPr>
          <a:xfrm>
            <a:off x="621797" y="1719263"/>
            <a:ext cx="3709405" cy="4406900"/>
          </a:xfrm>
        </p:spPr>
      </p:pic>
      <p:pic>
        <p:nvPicPr>
          <p:cNvPr id="16" name="Audio 1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813113886"/>
      </p:ext>
    </p:extLst>
  </p:cSld>
  <p:clrMapOvr>
    <a:masterClrMapping/>
  </p:clrMapOvr>
  <mc:AlternateContent xmlns:mc="http://schemas.openxmlformats.org/markup-compatibility/2006" xmlns:p14="http://schemas.microsoft.com/office/powerpoint/2010/main">
    <mc:Choice Requires="p14">
      <p:transition spd="slow" p14:dur="2000" advTm="395961"/>
    </mc:Choice>
    <mc:Fallback xmlns="">
      <p:transition spd="slow" advTm="39596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6"/>
                </p:tgtEl>
              </p:cMediaNode>
            </p:audi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1676400" y="1676400"/>
            <a:ext cx="5724356" cy="4762665"/>
          </a:xfrm>
        </p:spPr>
      </p:pic>
      <p:sp>
        <p:nvSpPr>
          <p:cNvPr id="5" name="Title 4"/>
          <p:cNvSpPr>
            <a:spLocks noGrp="1"/>
          </p:cNvSpPr>
          <p:nvPr>
            <p:ph type="title"/>
          </p:nvPr>
        </p:nvSpPr>
        <p:spPr/>
        <p:txBody>
          <a:bodyPr/>
          <a:lstStyle/>
          <a:p>
            <a:r>
              <a:rPr lang="en-US" b="1" dirty="0" smtClean="0">
                <a:latin typeface="Poor Richard" pitchFamily="18" charset="0"/>
              </a:rPr>
              <a:t>Tsar Nicholas II and the Romanovs</a:t>
            </a:r>
            <a:endParaRPr lang="en-US" b="1" dirty="0">
              <a:latin typeface="Poor Richard" pitchFamily="18" charset="0"/>
            </a:endParaRP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539495703"/>
      </p:ext>
    </p:extLst>
  </p:cSld>
  <p:clrMapOvr>
    <a:masterClrMapping/>
  </p:clrMapOvr>
  <mc:AlternateContent xmlns:mc="http://schemas.openxmlformats.org/markup-compatibility/2006" xmlns:p14="http://schemas.microsoft.com/office/powerpoint/2010/main">
    <mc:Choice Requires="p14">
      <p:transition spd="slow" p14:dur="2000" advTm="52630"/>
    </mc:Choice>
    <mc:Fallback xmlns="">
      <p:transition spd="slow" advTm="5263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p:txBody>
          <a:bodyPr>
            <a:normAutofit fontScale="85000" lnSpcReduction="10000"/>
          </a:bodyPr>
          <a:lstStyle/>
          <a:p>
            <a:pPr marL="45720" indent="0">
              <a:buNone/>
            </a:pPr>
            <a:r>
              <a:rPr lang="en-US" dirty="0" smtClean="0">
                <a:solidFill>
                  <a:schemeClr val="tx1"/>
                </a:solidFill>
                <a:latin typeface="Poor Richard" pitchFamily="18" charset="0"/>
              </a:rPr>
              <a:t>Promising “Land, Bread, and Peace,” the Vladimir Lenin and the Bolshevik Party took over Russia in October of 1917.  The Bolsheviks would fight a bloody Civil War, take power, and establish a ruthless dictatorship which murdered millions as it established a nationalized Communist dictatorship.  The Romanov family was murdered in 1918.</a:t>
            </a:r>
            <a:endParaRPr lang="en-US" dirty="0">
              <a:solidFill>
                <a:schemeClr val="tx1"/>
              </a:solidFill>
              <a:latin typeface="Poor Richard" pitchFamily="18" charset="0"/>
            </a:endParaRPr>
          </a:p>
        </p:txBody>
      </p:sp>
      <p:pic>
        <p:nvPicPr>
          <p:cNvPr id="7" name="Content Placeholder 6"/>
          <p:cNvPicPr>
            <a:picLocks noGrp="1" noChangeAspect="1"/>
          </p:cNvPicPr>
          <p:nvPr>
            <p:ph sz="half" idx="2"/>
          </p:nvPr>
        </p:nvPicPr>
        <p:blipFill>
          <a:blip r:embed="rId4" cstate="print">
            <a:extLst>
              <a:ext uri="{28A0092B-C50C-407E-A947-70E740481C1C}">
                <a14:useLocalDpi xmlns:a14="http://schemas.microsoft.com/office/drawing/2010/main" val="0"/>
              </a:ext>
            </a:extLst>
          </a:blip>
          <a:stretch>
            <a:fillRect/>
          </a:stretch>
        </p:blipFill>
        <p:spPr>
          <a:xfrm>
            <a:off x="4800600" y="1752600"/>
            <a:ext cx="3276600" cy="4765964"/>
          </a:xfrm>
        </p:spPr>
      </p:pic>
      <p:sp>
        <p:nvSpPr>
          <p:cNvPr id="4" name="Title 3"/>
          <p:cNvSpPr>
            <a:spLocks noGrp="1"/>
          </p:cNvSpPr>
          <p:nvPr>
            <p:ph type="title"/>
          </p:nvPr>
        </p:nvSpPr>
        <p:spPr/>
        <p:txBody>
          <a:bodyPr/>
          <a:lstStyle/>
          <a:p>
            <a:r>
              <a:rPr lang="en-US" dirty="0" smtClean="0">
                <a:latin typeface="Poor Richard" pitchFamily="18" charset="0"/>
              </a:rPr>
              <a:t>The Rise of Bolshevism and the USSR</a:t>
            </a:r>
            <a:endParaRPr lang="en-US" dirty="0">
              <a:latin typeface="Poor Richard" pitchFamily="18" charset="0"/>
            </a:endParaRP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471018547"/>
      </p:ext>
    </p:extLst>
  </p:cSld>
  <p:clrMapOvr>
    <a:masterClrMapping/>
  </p:clrMapOvr>
  <mc:AlternateContent xmlns:mc="http://schemas.openxmlformats.org/markup-compatibility/2006" xmlns:p14="http://schemas.microsoft.com/office/powerpoint/2010/main">
    <mc:Choice Requires="p14">
      <p:transition spd="slow" p14:dur="2000" advTm="64294"/>
    </mc:Choice>
    <mc:Fallback xmlns="">
      <p:transition spd="slow" advTm="6429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pPr marL="45720" indent="0">
              <a:buNone/>
            </a:pPr>
            <a:r>
              <a:rPr lang="en-US" dirty="0" smtClean="0">
                <a:solidFill>
                  <a:schemeClr val="tx1"/>
                </a:solidFill>
                <a:latin typeface="Andalus" pitchFamily="18" charset="-78"/>
                <a:cs typeface="Andalus" pitchFamily="18" charset="-78"/>
              </a:rPr>
              <a:t>Woodrow Wilson asked Congress to declare war against the Central Powers in April of 1917, immediately after the Tsar had been overthrown and replaced by the democratically elected Duma.  Wilson gave the United States several reasons to fight in World War I: </a:t>
            </a:r>
            <a:br>
              <a:rPr lang="en-US" dirty="0" smtClean="0">
                <a:solidFill>
                  <a:schemeClr val="tx1"/>
                </a:solidFill>
                <a:latin typeface="Andalus" pitchFamily="18" charset="-78"/>
                <a:cs typeface="Andalus" pitchFamily="18" charset="-78"/>
              </a:rPr>
            </a:br>
            <a:endParaRPr lang="en-US" dirty="0" smtClean="0">
              <a:solidFill>
                <a:schemeClr val="tx1"/>
              </a:solidFill>
              <a:latin typeface="Andalus" pitchFamily="18" charset="-78"/>
              <a:cs typeface="Andalus" pitchFamily="18" charset="-78"/>
            </a:endParaRPr>
          </a:p>
          <a:p>
            <a:pPr>
              <a:buFont typeface="Wingdings" pitchFamily="2" charset="2"/>
              <a:buChar char="v"/>
            </a:pPr>
            <a:r>
              <a:rPr lang="en-US" dirty="0" smtClean="0">
                <a:solidFill>
                  <a:schemeClr val="tx1"/>
                </a:solidFill>
                <a:latin typeface="Andalus" pitchFamily="18" charset="-78"/>
                <a:cs typeface="Andalus" pitchFamily="18" charset="-78"/>
              </a:rPr>
              <a:t>World War I would be a war for “Freedom of the Seas.”</a:t>
            </a:r>
          </a:p>
          <a:p>
            <a:pPr>
              <a:buFont typeface="Wingdings" pitchFamily="2" charset="2"/>
              <a:buChar char="v"/>
            </a:pPr>
            <a:r>
              <a:rPr lang="en-US" dirty="0" smtClean="0">
                <a:solidFill>
                  <a:schemeClr val="tx1"/>
                </a:solidFill>
                <a:latin typeface="Andalus" pitchFamily="18" charset="-78"/>
                <a:cs typeface="Andalus" pitchFamily="18" charset="-78"/>
              </a:rPr>
              <a:t>World War I would be “A War To End all War.”</a:t>
            </a:r>
          </a:p>
          <a:p>
            <a:pPr>
              <a:buFont typeface="Wingdings" pitchFamily="2" charset="2"/>
              <a:buChar char="v"/>
            </a:pPr>
            <a:r>
              <a:rPr lang="en-US" dirty="0" smtClean="0">
                <a:solidFill>
                  <a:schemeClr val="tx1"/>
                </a:solidFill>
                <a:latin typeface="Andalus" pitchFamily="18" charset="-78"/>
                <a:cs typeface="Andalus" pitchFamily="18" charset="-78"/>
              </a:rPr>
              <a:t>World War I would be “A War to Make the World Safe for Democracy.”</a:t>
            </a:r>
          </a:p>
          <a:p>
            <a:pPr marL="45720" indent="0">
              <a:buNone/>
            </a:pPr>
            <a:endParaRPr lang="en-US" dirty="0">
              <a:solidFill>
                <a:schemeClr val="tx1"/>
              </a:solidFill>
              <a:latin typeface="Andalus" pitchFamily="18" charset="-78"/>
              <a:cs typeface="Andalus" pitchFamily="18" charset="-78"/>
            </a:endParaRPr>
          </a:p>
          <a:p>
            <a:pPr marL="45720" indent="0">
              <a:buNone/>
            </a:pPr>
            <a:r>
              <a:rPr lang="en-US" dirty="0" smtClean="0">
                <a:solidFill>
                  <a:schemeClr val="tx1"/>
                </a:solidFill>
                <a:latin typeface="Andalus" pitchFamily="18" charset="-78"/>
                <a:cs typeface="Andalus" pitchFamily="18" charset="-78"/>
              </a:rPr>
              <a:t>Since Russia was now democratic as well, all of the Allies – Great Britain, France, Russia, and now the United States – were democratic governments.</a:t>
            </a:r>
            <a:endParaRPr lang="en-US" dirty="0">
              <a:solidFill>
                <a:schemeClr val="tx1"/>
              </a:solidFill>
              <a:latin typeface="Andalus" pitchFamily="18" charset="-78"/>
              <a:cs typeface="Andalus" pitchFamily="18" charset="-78"/>
            </a:endParaRPr>
          </a:p>
        </p:txBody>
      </p:sp>
      <p:sp>
        <p:nvSpPr>
          <p:cNvPr id="3" name="Title 2"/>
          <p:cNvSpPr>
            <a:spLocks noGrp="1"/>
          </p:cNvSpPr>
          <p:nvPr>
            <p:ph type="title"/>
          </p:nvPr>
        </p:nvSpPr>
        <p:spPr/>
        <p:txBody>
          <a:bodyPr/>
          <a:lstStyle/>
          <a:p>
            <a:r>
              <a:rPr lang="en-US" b="1" dirty="0" smtClean="0">
                <a:latin typeface="Poor Richard" pitchFamily="18" charset="0"/>
              </a:rPr>
              <a:t>World War I: “To Make the World safe for democracy”</a:t>
            </a:r>
            <a:endParaRPr lang="en-US" b="1" dirty="0">
              <a:latin typeface="Poor Richard" pitchFamily="18" charset="0"/>
            </a:endParaRP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943231983"/>
      </p:ext>
    </p:extLst>
  </p:cSld>
  <p:clrMapOvr>
    <a:masterClrMapping/>
  </p:clrMapOvr>
  <mc:AlternateContent xmlns:mc="http://schemas.openxmlformats.org/markup-compatibility/2006" xmlns:p14="http://schemas.microsoft.com/office/powerpoint/2010/main">
    <mc:Choice Requires="p14">
      <p:transition spd="slow" p14:dur="2000" advTm="162170"/>
    </mc:Choice>
    <mc:Fallback xmlns="">
      <p:transition spd="slow" advTm="16217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p:cNvPicPr>
            <a:picLocks noGrp="1" noChangeAspect="1"/>
          </p:cNvPicPr>
          <p:nvPr>
            <p:ph type="pic" idx="1"/>
          </p:nvPr>
        </p:nvPicPr>
        <p:blipFill>
          <a:blip r:embed="rId4" cstate="print">
            <a:extLst>
              <a:ext uri="{28A0092B-C50C-407E-A947-70E740481C1C}">
                <a14:useLocalDpi xmlns:a14="http://schemas.microsoft.com/office/drawing/2010/main" val="0"/>
              </a:ext>
            </a:extLst>
          </a:blip>
          <a:srcRect l="3357" r="3357"/>
          <a:stretch>
            <a:fillRect/>
          </a:stretch>
        </p:blipFill>
        <p:spPr>
          <a:xfrm>
            <a:off x="152400" y="990600"/>
            <a:ext cx="6705600" cy="4495800"/>
          </a:xfrm>
        </p:spPr>
      </p:pic>
      <p:sp>
        <p:nvSpPr>
          <p:cNvPr id="6" name="Content Placeholder 5"/>
          <p:cNvSpPr>
            <a:spLocks noGrp="1"/>
          </p:cNvSpPr>
          <p:nvPr>
            <p:ph type="body" sz="half" idx="2"/>
          </p:nvPr>
        </p:nvSpPr>
        <p:spPr>
          <a:xfrm>
            <a:off x="7162800" y="2133600"/>
            <a:ext cx="1676400" cy="4038600"/>
          </a:xfrm>
        </p:spPr>
        <p:txBody>
          <a:bodyPr>
            <a:normAutofit/>
          </a:bodyPr>
          <a:lstStyle/>
          <a:p>
            <a:r>
              <a:rPr lang="en-US" dirty="0" smtClean="0">
                <a:latin typeface="Andalus" pitchFamily="18" charset="-78"/>
                <a:cs typeface="Andalus" pitchFamily="18" charset="-78"/>
              </a:rPr>
              <a:t>Military Alliances were defensive agreements created between nations in which a nation pledged to defend all of the others in the group in the event that they were attacked by an outsider</a:t>
            </a:r>
            <a:r>
              <a:rPr lang="en-US" dirty="0" smtClean="0"/>
              <a:t>.</a:t>
            </a:r>
            <a:endParaRPr lang="en-US" dirty="0"/>
          </a:p>
        </p:txBody>
      </p:sp>
      <p:sp>
        <p:nvSpPr>
          <p:cNvPr id="5" name="Title 4"/>
          <p:cNvSpPr>
            <a:spLocks noGrp="1"/>
          </p:cNvSpPr>
          <p:nvPr>
            <p:ph type="title"/>
          </p:nvPr>
        </p:nvSpPr>
        <p:spPr>
          <a:xfrm>
            <a:off x="7162800" y="460248"/>
            <a:ext cx="1676400" cy="1139952"/>
          </a:xfrm>
        </p:spPr>
        <p:txBody>
          <a:bodyPr/>
          <a:lstStyle/>
          <a:p>
            <a:r>
              <a:rPr lang="en-US" b="1" dirty="0" smtClean="0">
                <a:latin typeface="Poor Richard" pitchFamily="18" charset="0"/>
              </a:rPr>
              <a:t>Military alliances</a:t>
            </a:r>
            <a:endParaRPr lang="en-US" b="1" dirty="0">
              <a:latin typeface="Poor Richard" pitchFamily="18" charset="0"/>
            </a:endParaRP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4288817936"/>
      </p:ext>
    </p:extLst>
  </p:cSld>
  <p:clrMapOvr>
    <a:masterClrMapping/>
  </p:clrMapOvr>
  <mc:AlternateContent xmlns:mc="http://schemas.openxmlformats.org/markup-compatibility/2006" xmlns:p14="http://schemas.microsoft.com/office/powerpoint/2010/main">
    <mc:Choice Requires="p14">
      <p:transition spd="slow" p14:dur="2000" advTm="55214"/>
    </mc:Choice>
    <mc:Fallback xmlns="">
      <p:transition spd="slow" advTm="5521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934200" y="2052960"/>
            <a:ext cx="2209800" cy="1828800"/>
          </a:xfrm>
        </p:spPr>
        <p:txBody>
          <a:bodyPr>
            <a:normAutofit lnSpcReduction="10000"/>
          </a:bodyPr>
          <a:lstStyle/>
          <a:p>
            <a:r>
              <a:rPr lang="en-US" sz="2000" dirty="0" smtClean="0">
                <a:solidFill>
                  <a:schemeClr val="tx1"/>
                </a:solidFill>
                <a:latin typeface="Viner Hand ITC" pitchFamily="66" charset="0"/>
              </a:rPr>
              <a:t>Government, Popular Participation, and Dissent During the War.</a:t>
            </a:r>
            <a:endParaRPr lang="en-US" sz="2000" dirty="0">
              <a:solidFill>
                <a:schemeClr val="tx1"/>
              </a:solidFill>
              <a:latin typeface="Viner Hand ITC" pitchFamily="66" charset="0"/>
            </a:endParaRPr>
          </a:p>
        </p:txBody>
      </p:sp>
      <p:sp>
        <p:nvSpPr>
          <p:cNvPr id="2" name="Title 1"/>
          <p:cNvSpPr>
            <a:spLocks noGrp="1"/>
          </p:cNvSpPr>
          <p:nvPr>
            <p:ph type="title"/>
          </p:nvPr>
        </p:nvSpPr>
        <p:spPr>
          <a:xfrm>
            <a:off x="401513" y="4419600"/>
            <a:ext cx="6324600" cy="1828800"/>
          </a:xfrm>
        </p:spPr>
        <p:txBody>
          <a:bodyPr>
            <a:normAutofit/>
          </a:bodyPr>
          <a:lstStyle/>
          <a:p>
            <a:pPr algn="l"/>
            <a:r>
              <a:rPr lang="en-US" dirty="0" smtClean="0"/>
              <a:t>Supporting the war Effort – World War I</a:t>
            </a:r>
            <a:endParaRPr lang="en-US" dirty="0"/>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181211">
            <a:off x="533400" y="1060087"/>
            <a:ext cx="2058121" cy="317558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86000" y="541972"/>
            <a:ext cx="2742962" cy="3792145"/>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51446">
            <a:off x="4505409" y="705481"/>
            <a:ext cx="2052601" cy="3147759"/>
          </a:xfrm>
          <a:prstGeom prst="rect">
            <a:avLst/>
          </a:prstGeom>
        </p:spPr>
      </p:pic>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862493820"/>
      </p:ext>
    </p:extLst>
  </p:cSld>
  <p:clrMapOvr>
    <a:masterClrMapping/>
  </p:clrMapOvr>
  <mc:AlternateContent xmlns:mc="http://schemas.openxmlformats.org/markup-compatibility/2006" xmlns:p14="http://schemas.microsoft.com/office/powerpoint/2010/main">
    <mc:Choice Requires="p14">
      <p:transition spd="slow" p14:dur="2000" advTm="14416"/>
    </mc:Choice>
    <mc:Fallback xmlns="">
      <p:transition spd="slow" advTm="144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half" idx="1"/>
          </p:nvPr>
        </p:nvSpPr>
        <p:spPr>
          <a:xfrm>
            <a:off x="457200" y="1719072"/>
            <a:ext cx="4419600" cy="4834128"/>
          </a:xfrm>
        </p:spPr>
        <p:txBody>
          <a:bodyPr>
            <a:normAutofit fontScale="70000" lnSpcReduction="20000"/>
          </a:bodyPr>
          <a:lstStyle/>
          <a:p>
            <a:pPr marL="0" indent="0">
              <a:buNone/>
            </a:pPr>
            <a:r>
              <a:rPr lang="en-US" dirty="0" smtClean="0">
                <a:cs typeface="Courier New" pitchFamily="49" charset="0"/>
              </a:rPr>
              <a:t>Surprisingly, there were only about 125,000 men in the United States Army in the early stages of World War I.  Since World War II, Americans have become accustomed to the idea of a large, powerful military in a constant state of preparedness. Traditionally, however, United States had always feared a standing army, and kept the army at low numbers.  By the year 1917, the US Navy, already in charge of our new expansionist foreign policy in the Pacific and abroad, was much stronger than it had conventionally been. Now, the army had to expand as well, and quickly.</a:t>
            </a:r>
            <a:endParaRPr lang="en-US" dirty="0">
              <a:cs typeface="Courier New" pitchFamily="49" charset="0"/>
            </a:endParaRPr>
          </a:p>
        </p:txBody>
      </p:sp>
      <p:pic>
        <p:nvPicPr>
          <p:cNvPr id="8" name="Content Placeholder 7"/>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5067299" y="1779588"/>
            <a:ext cx="3450505" cy="4621212"/>
          </a:xfrm>
        </p:spPr>
      </p:pic>
      <p:sp>
        <p:nvSpPr>
          <p:cNvPr id="4" name="Title 3"/>
          <p:cNvSpPr>
            <a:spLocks noGrp="1"/>
          </p:cNvSpPr>
          <p:nvPr>
            <p:ph type="title"/>
          </p:nvPr>
        </p:nvSpPr>
        <p:spPr/>
        <p:txBody>
          <a:bodyPr/>
          <a:lstStyle/>
          <a:p>
            <a:r>
              <a:rPr lang="en-US" dirty="0" smtClean="0"/>
              <a:t>The United States Army </a:t>
            </a:r>
            <a:endParaRPr lang="en-US" dirty="0"/>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812060749"/>
      </p:ext>
    </p:extLst>
  </p:cSld>
  <p:clrMapOvr>
    <a:masterClrMapping/>
  </p:clrMapOvr>
  <mc:AlternateContent xmlns:mc="http://schemas.openxmlformats.org/markup-compatibility/2006" xmlns:p14="http://schemas.microsoft.com/office/powerpoint/2010/main">
    <mc:Choice Requires="p14">
      <p:transition spd="slow" p14:dur="2000" advTm="39328"/>
    </mc:Choice>
    <mc:Fallback xmlns="">
      <p:transition spd="slow" advTm="393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sz="half" idx="1"/>
          </p:nvPr>
        </p:nvSpPr>
        <p:spPr>
          <a:xfrm>
            <a:off x="304800" y="1719072"/>
            <a:ext cx="4191000" cy="4834128"/>
          </a:xfrm>
        </p:spPr>
        <p:txBody>
          <a:bodyPr>
            <a:normAutofit fontScale="70000" lnSpcReduction="20000"/>
          </a:bodyPr>
          <a:lstStyle/>
          <a:p>
            <a:pPr marL="45720" indent="0" algn="l">
              <a:buNone/>
            </a:pPr>
            <a:r>
              <a:rPr lang="en-US" dirty="0" smtClean="0">
                <a:latin typeface="Courier New" pitchFamily="49" charset="0"/>
                <a:cs typeface="Courier New" pitchFamily="49" charset="0"/>
              </a:rPr>
              <a:t>This law required all men between the ages of 21 and 30 to register for the draft.  Many Americans were eager to volunteer to serve in the Great War, but even with hundreds of thousands of men signing up on their own, the United States was in need of more men.  Because of the Selective Service Act, there were over four million men who served in the US Armed Forces by the end of World War I.</a:t>
            </a:r>
            <a:endParaRPr lang="en-US" dirty="0">
              <a:latin typeface="Courier New" pitchFamily="49" charset="0"/>
              <a:cs typeface="Courier New" pitchFamily="49" charset="0"/>
            </a:endParaRPr>
          </a:p>
        </p:txBody>
      </p:sp>
      <p:sp>
        <p:nvSpPr>
          <p:cNvPr id="10" name="Content Placeholder 9"/>
          <p:cNvSpPr>
            <a:spLocks noGrp="1"/>
          </p:cNvSpPr>
          <p:nvPr>
            <p:ph sz="half" idx="2"/>
          </p:nvPr>
        </p:nvSpPr>
        <p:spPr/>
        <p:txBody>
          <a:bodyPr>
            <a:normAutofit fontScale="70000" lnSpcReduction="20000"/>
          </a:bodyPr>
          <a:lstStyle/>
          <a:p>
            <a:endParaRPr lang="en-US"/>
          </a:p>
        </p:txBody>
      </p:sp>
      <p:sp>
        <p:nvSpPr>
          <p:cNvPr id="5" name="Title 4"/>
          <p:cNvSpPr>
            <a:spLocks noGrp="1"/>
          </p:cNvSpPr>
          <p:nvPr>
            <p:ph type="title"/>
          </p:nvPr>
        </p:nvSpPr>
        <p:spPr/>
        <p:txBody>
          <a:bodyPr/>
          <a:lstStyle/>
          <a:p>
            <a:r>
              <a:rPr lang="en-US" dirty="0" smtClean="0"/>
              <a:t>The Selective service act of 1917</a:t>
            </a:r>
            <a:endParaRPr lang="en-US" dirty="0"/>
          </a:p>
        </p:txBody>
      </p:sp>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b="7322"/>
          <a:stretch/>
        </p:blipFill>
        <p:spPr>
          <a:xfrm>
            <a:off x="4652158" y="1754486"/>
            <a:ext cx="4173444" cy="2116870"/>
          </a:xfrm>
          <a:prstGeom prst="rect">
            <a:avLst/>
          </a:prstGeom>
        </p:spPr>
      </p:pic>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702968">
            <a:off x="5364438" y="3745290"/>
            <a:ext cx="2145040" cy="2771391"/>
          </a:xfrm>
          <a:prstGeom prst="rect">
            <a:avLst/>
          </a:prstGeom>
        </p:spPr>
      </p:pic>
    </p:spTree>
    <p:extLst>
      <p:ext uri="{BB962C8B-B14F-4D97-AF65-F5344CB8AC3E}">
        <p14:creationId xmlns:p14="http://schemas.microsoft.com/office/powerpoint/2010/main" val="2910211988"/>
      </p:ext>
    </p:extLst>
  </p:cSld>
  <p:clrMapOvr>
    <a:masterClrMapping/>
  </p:clrMapOvr>
  <mc:AlternateContent xmlns:mc="http://schemas.openxmlformats.org/markup-compatibility/2006" xmlns:p14="http://schemas.microsoft.com/office/powerpoint/2010/main">
    <mc:Choice Requires="p14">
      <p:transition spd="slow" p14:dur="2000" advTm="24594"/>
    </mc:Choice>
    <mc:Fallback xmlns="">
      <p:transition spd="slow" advTm="2459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normAutofit fontScale="85000" lnSpcReduction="20000"/>
          </a:bodyPr>
          <a:lstStyle/>
          <a:p>
            <a:pPr algn="l"/>
            <a:r>
              <a:rPr lang="en-US" dirty="0" smtClean="0"/>
              <a:t>Most Women Joined the US Army or US Navy Nurse Corps</a:t>
            </a:r>
            <a:endParaRPr lang="en-US" dirty="0"/>
          </a:p>
        </p:txBody>
      </p:sp>
      <p:pic>
        <p:nvPicPr>
          <p:cNvPr id="9" name="Content Placeholder 8"/>
          <p:cNvPicPr>
            <a:picLocks noGrp="1" noChangeAspect="1"/>
          </p:cNvPicPr>
          <p:nvPr>
            <p:ph sz="half" idx="2"/>
          </p:nvPr>
        </p:nvPicPr>
        <p:blipFill>
          <a:blip r:embed="rId4" cstate="print">
            <a:extLst>
              <a:ext uri="{28A0092B-C50C-407E-A947-70E740481C1C}">
                <a14:useLocalDpi xmlns:a14="http://schemas.microsoft.com/office/drawing/2010/main" val="0"/>
              </a:ext>
            </a:extLst>
          </a:blip>
          <a:stretch>
            <a:fillRect/>
          </a:stretch>
        </p:blipFill>
        <p:spPr>
          <a:xfrm>
            <a:off x="838199" y="2509592"/>
            <a:ext cx="3316127" cy="3586407"/>
          </a:xfrm>
        </p:spPr>
      </p:pic>
      <p:sp>
        <p:nvSpPr>
          <p:cNvPr id="7" name="Text Placeholder 6"/>
          <p:cNvSpPr>
            <a:spLocks noGrp="1"/>
          </p:cNvSpPr>
          <p:nvPr>
            <p:ph type="body" sz="quarter" idx="3"/>
          </p:nvPr>
        </p:nvSpPr>
        <p:spPr/>
        <p:txBody>
          <a:bodyPr>
            <a:normAutofit fontScale="77500" lnSpcReduction="20000"/>
          </a:bodyPr>
          <a:lstStyle/>
          <a:p>
            <a:r>
              <a:rPr lang="en-US" dirty="0" smtClean="0"/>
              <a:t>Others Performed </a:t>
            </a:r>
            <a:r>
              <a:rPr lang="en-US" dirty="0"/>
              <a:t>C</a:t>
            </a:r>
            <a:r>
              <a:rPr lang="en-US" dirty="0" smtClean="0"/>
              <a:t>lerical </a:t>
            </a:r>
            <a:r>
              <a:rPr lang="en-US" dirty="0"/>
              <a:t>W</a:t>
            </a:r>
            <a:r>
              <a:rPr lang="en-US" dirty="0" smtClean="0"/>
              <a:t>ork or Telephone and Telegraph Jobs</a:t>
            </a:r>
            <a:endParaRPr lang="en-US" dirty="0"/>
          </a:p>
        </p:txBody>
      </p:sp>
      <p:pic>
        <p:nvPicPr>
          <p:cNvPr id="10" name="Content Placeholder 9"/>
          <p:cNvPicPr>
            <a:picLocks noGrp="1" noChangeAspect="1"/>
          </p:cNvPicPr>
          <p:nvPr>
            <p:ph sz="quarter" idx="4"/>
          </p:nvPr>
        </p:nvPicPr>
        <p:blipFill>
          <a:blip r:embed="rId5">
            <a:extLst>
              <a:ext uri="{28A0092B-C50C-407E-A947-70E740481C1C}">
                <a14:useLocalDpi xmlns:a14="http://schemas.microsoft.com/office/drawing/2010/main" val="0"/>
              </a:ext>
            </a:extLst>
          </a:blip>
          <a:stretch>
            <a:fillRect/>
          </a:stretch>
        </p:blipFill>
        <p:spPr>
          <a:xfrm>
            <a:off x="4340225" y="2514600"/>
            <a:ext cx="4457701" cy="3429000"/>
          </a:xfrm>
        </p:spPr>
      </p:pic>
      <p:sp>
        <p:nvSpPr>
          <p:cNvPr id="4" name="Title 3"/>
          <p:cNvSpPr>
            <a:spLocks noGrp="1"/>
          </p:cNvSpPr>
          <p:nvPr>
            <p:ph type="title"/>
          </p:nvPr>
        </p:nvSpPr>
        <p:spPr/>
        <p:txBody>
          <a:bodyPr>
            <a:normAutofit fontScale="90000"/>
          </a:bodyPr>
          <a:lstStyle/>
          <a:p>
            <a:pPr algn="ctr"/>
            <a:r>
              <a:rPr lang="en-US" dirty="0" smtClean="0"/>
              <a:t>Over 30,000 Women Joined the Armed Forces during World War I</a:t>
            </a:r>
            <a:endParaRPr lang="en-US" dirty="0"/>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92682960"/>
      </p:ext>
    </p:extLst>
  </p:cSld>
  <p:clrMapOvr>
    <a:masterClrMapping/>
  </p:clrMapOvr>
  <mc:AlternateContent xmlns:mc="http://schemas.openxmlformats.org/markup-compatibility/2006" xmlns:p14="http://schemas.microsoft.com/office/powerpoint/2010/main">
    <mc:Choice Requires="p14">
      <p:transition spd="slow" p14:dur="2000" advTm="34769"/>
    </mc:Choice>
    <mc:Fallback xmlns="">
      <p:transition spd="slow" advTm="3476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609600" y="381000"/>
            <a:ext cx="5867400" cy="4015501"/>
          </a:xfrm>
        </p:spPr>
      </p:pic>
      <p:sp>
        <p:nvSpPr>
          <p:cNvPr id="9" name="Text Placeholder 8"/>
          <p:cNvSpPr>
            <a:spLocks noGrp="1"/>
          </p:cNvSpPr>
          <p:nvPr>
            <p:ph type="body" sz="half" idx="2"/>
          </p:nvPr>
        </p:nvSpPr>
        <p:spPr>
          <a:xfrm>
            <a:off x="609600" y="4419600"/>
            <a:ext cx="5867400" cy="2141517"/>
          </a:xfrm>
        </p:spPr>
        <p:txBody>
          <a:bodyPr>
            <a:noAutofit/>
          </a:bodyPr>
          <a:lstStyle/>
          <a:p>
            <a:r>
              <a:rPr lang="en-US" dirty="0" smtClean="0">
                <a:solidFill>
                  <a:schemeClr val="tx1"/>
                </a:solidFill>
                <a:cs typeface="Courier New" pitchFamily="49" charset="0"/>
              </a:rPr>
              <a:t>Jane Addams, the founder of Hull House in Chicago,  was one of thousands of social advocates who came to the conclusion that World War I was not America’s war, and that American soldiers should not be sent to their deaths fighting abroad.  She founded the Women’s Peace Party in 1915 to protest the war, and encouraged the United States not to enter the war under any circumstances.  </a:t>
            </a:r>
            <a:r>
              <a:rPr lang="en-US" dirty="0">
                <a:solidFill>
                  <a:schemeClr val="tx1"/>
                </a:solidFill>
                <a:cs typeface="Courier New" pitchFamily="49" charset="0"/>
              </a:rPr>
              <a:t>Said Addams: </a:t>
            </a:r>
            <a:r>
              <a:rPr lang="en-US" dirty="0" smtClean="0">
                <a:solidFill>
                  <a:schemeClr val="tx1"/>
                </a:solidFill>
                <a:cs typeface="Courier New" pitchFamily="49" charset="0"/>
              </a:rPr>
              <a:t>“I </a:t>
            </a:r>
            <a:r>
              <a:rPr lang="en-US" dirty="0">
                <a:solidFill>
                  <a:schemeClr val="tx1"/>
                </a:solidFill>
                <a:cs typeface="Courier New" pitchFamily="49" charset="0"/>
              </a:rPr>
              <a:t>believe that peace is not merely an absence of war but the nurture of human life, and that in time this nurture would do away with war as a natural process." </a:t>
            </a:r>
          </a:p>
          <a:p>
            <a:endParaRPr lang="en-US" dirty="0"/>
          </a:p>
          <a:p>
            <a:endParaRPr lang="en-US" dirty="0"/>
          </a:p>
        </p:txBody>
      </p:sp>
      <p:sp>
        <p:nvSpPr>
          <p:cNvPr id="7" name="Title 6"/>
          <p:cNvSpPr>
            <a:spLocks noGrp="1"/>
          </p:cNvSpPr>
          <p:nvPr>
            <p:ph type="title"/>
          </p:nvPr>
        </p:nvSpPr>
        <p:spPr>
          <a:xfrm>
            <a:off x="7010400" y="2590800"/>
            <a:ext cx="1981200" cy="1673352"/>
          </a:xfrm>
        </p:spPr>
        <p:txBody>
          <a:bodyPr/>
          <a:lstStyle/>
          <a:p>
            <a:pPr algn="ctr"/>
            <a:r>
              <a:rPr lang="en-US" dirty="0" smtClean="0">
                <a:solidFill>
                  <a:schemeClr val="tx1"/>
                </a:solidFill>
              </a:rPr>
              <a:t>Jane Addams: founder of the women’s peace party of 1915</a:t>
            </a:r>
            <a:endParaRPr lang="en-US" dirty="0">
              <a:solidFill>
                <a:schemeClr val="tx1"/>
              </a:solidFill>
            </a:endParaRPr>
          </a:p>
        </p:txBody>
      </p:sp>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441158812"/>
      </p:ext>
    </p:extLst>
  </p:cSld>
  <p:clrMapOvr>
    <a:masterClrMapping/>
  </p:clrMapOvr>
  <mc:AlternateContent xmlns:mc="http://schemas.openxmlformats.org/markup-compatibility/2006" xmlns:p14="http://schemas.microsoft.com/office/powerpoint/2010/main">
    <mc:Choice Requires="p14">
      <p:transition spd="slow" p14:dur="2000" advTm="64154"/>
    </mc:Choice>
    <mc:Fallback xmlns="">
      <p:transition spd="slow" advTm="6415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1371600" y="381000"/>
            <a:ext cx="4648200" cy="5583423"/>
          </a:xfrm>
        </p:spPr>
      </p:pic>
      <p:sp>
        <p:nvSpPr>
          <p:cNvPr id="3" name="Text Placeholder 2"/>
          <p:cNvSpPr>
            <a:spLocks noGrp="1"/>
          </p:cNvSpPr>
          <p:nvPr>
            <p:ph type="body" sz="half" idx="2"/>
          </p:nvPr>
        </p:nvSpPr>
        <p:spPr>
          <a:xfrm>
            <a:off x="7010400" y="2359152"/>
            <a:ext cx="1981200" cy="4498848"/>
          </a:xfrm>
        </p:spPr>
        <p:txBody>
          <a:bodyPr>
            <a:normAutofit fontScale="85000" lnSpcReduction="20000"/>
          </a:bodyPr>
          <a:lstStyle/>
          <a:p>
            <a:r>
              <a:rPr lang="en-US" b="1" dirty="0" smtClean="0">
                <a:solidFill>
                  <a:schemeClr val="tx1"/>
                </a:solidFill>
                <a:latin typeface="Courier New" pitchFamily="49" charset="0"/>
                <a:cs typeface="Courier New" pitchFamily="49" charset="0"/>
              </a:rPr>
              <a:t>“You </a:t>
            </a:r>
            <a:r>
              <a:rPr lang="en-US" b="1" dirty="0">
                <a:solidFill>
                  <a:schemeClr val="tx1"/>
                </a:solidFill>
                <a:latin typeface="Courier New" pitchFamily="49" charset="0"/>
                <a:cs typeface="Courier New" pitchFamily="49" charset="0"/>
              </a:rPr>
              <a:t>can no more win a war than you can win an </a:t>
            </a:r>
            <a:r>
              <a:rPr lang="en-US" b="1" dirty="0" smtClean="0">
                <a:solidFill>
                  <a:schemeClr val="tx1"/>
                </a:solidFill>
                <a:latin typeface="Courier New" pitchFamily="49" charset="0"/>
                <a:cs typeface="Courier New" pitchFamily="49" charset="0"/>
              </a:rPr>
              <a:t>earthquake.”</a:t>
            </a:r>
            <a:endParaRPr lang="en-US" b="1" dirty="0">
              <a:solidFill>
                <a:schemeClr val="tx1"/>
              </a:solidFill>
              <a:latin typeface="Courier New" pitchFamily="49" charset="0"/>
              <a:cs typeface="Courier New" pitchFamily="49" charset="0"/>
            </a:endParaRPr>
          </a:p>
          <a:p>
            <a:r>
              <a:rPr lang="en-US" b="1" dirty="0">
                <a:solidFill>
                  <a:schemeClr val="tx1"/>
                </a:solidFill>
                <a:latin typeface="Courier New" pitchFamily="49" charset="0"/>
                <a:cs typeface="Courier New" pitchFamily="49" charset="0"/>
              </a:rPr>
              <a:t>“There can be no compromise with </a:t>
            </a:r>
            <a:r>
              <a:rPr lang="en-US" b="1" dirty="0" smtClean="0">
                <a:solidFill>
                  <a:schemeClr val="tx1"/>
                </a:solidFill>
                <a:latin typeface="Courier New" pitchFamily="49" charset="0"/>
                <a:cs typeface="Courier New" pitchFamily="49" charset="0"/>
              </a:rPr>
              <a:t>war; it </a:t>
            </a:r>
            <a:r>
              <a:rPr lang="en-US" b="1" dirty="0">
                <a:solidFill>
                  <a:schemeClr val="tx1"/>
                </a:solidFill>
                <a:latin typeface="Courier New" pitchFamily="49" charset="0"/>
                <a:cs typeface="Courier New" pitchFamily="49" charset="0"/>
              </a:rPr>
              <a:t>cannot be reformed or controlled; cannot be disciplined into decency or codified into common sense, for war is the slaughter of human beings, temporarily regarded as enemies, on as large a scale </a:t>
            </a:r>
            <a:r>
              <a:rPr lang="en-US" b="1" dirty="0" smtClean="0">
                <a:solidFill>
                  <a:schemeClr val="tx1"/>
                </a:solidFill>
                <a:latin typeface="Courier New" pitchFamily="49" charset="0"/>
                <a:cs typeface="Courier New" pitchFamily="49" charset="0"/>
              </a:rPr>
              <a:t>as </a:t>
            </a:r>
            <a:r>
              <a:rPr lang="en-US" b="1" dirty="0">
                <a:solidFill>
                  <a:schemeClr val="tx1"/>
                </a:solidFill>
                <a:latin typeface="Courier New" pitchFamily="49" charset="0"/>
                <a:cs typeface="Courier New" pitchFamily="49" charset="0"/>
              </a:rPr>
              <a:t>possible.” </a:t>
            </a:r>
          </a:p>
          <a:p>
            <a:r>
              <a:rPr lang="en-US" b="1" dirty="0" smtClean="0">
                <a:solidFill>
                  <a:schemeClr val="tx1"/>
                </a:solidFill>
                <a:latin typeface="Courier New" pitchFamily="49" charset="0"/>
                <a:cs typeface="Courier New" pitchFamily="49" charset="0"/>
              </a:rPr>
              <a:t>“I </a:t>
            </a:r>
            <a:r>
              <a:rPr lang="en-US" b="1" dirty="0">
                <a:solidFill>
                  <a:schemeClr val="tx1"/>
                </a:solidFill>
                <a:latin typeface="Courier New" pitchFamily="49" charset="0"/>
                <a:cs typeface="Courier New" pitchFamily="49" charset="0"/>
              </a:rPr>
              <a:t>want to stand by my country, but I cannot vote for </a:t>
            </a:r>
            <a:r>
              <a:rPr lang="en-US" b="1" dirty="0" smtClean="0">
                <a:solidFill>
                  <a:schemeClr val="tx1"/>
                </a:solidFill>
                <a:latin typeface="Courier New" pitchFamily="49" charset="0"/>
                <a:cs typeface="Courier New" pitchFamily="49" charset="0"/>
              </a:rPr>
              <a:t>war. I </a:t>
            </a:r>
            <a:r>
              <a:rPr lang="en-US" b="1" dirty="0">
                <a:solidFill>
                  <a:schemeClr val="tx1"/>
                </a:solidFill>
                <a:latin typeface="Courier New" pitchFamily="49" charset="0"/>
                <a:cs typeface="Courier New" pitchFamily="49" charset="0"/>
              </a:rPr>
              <a:t>vote </a:t>
            </a:r>
            <a:r>
              <a:rPr lang="en-US" b="1" dirty="0" smtClean="0">
                <a:solidFill>
                  <a:schemeClr val="tx1"/>
                </a:solidFill>
                <a:latin typeface="Courier New" pitchFamily="49" charset="0"/>
                <a:cs typeface="Courier New" pitchFamily="49" charset="0"/>
              </a:rPr>
              <a:t>no.”</a:t>
            </a:r>
            <a:endParaRPr lang="en-US" b="1" dirty="0">
              <a:solidFill>
                <a:schemeClr val="tx1"/>
              </a:solidFill>
              <a:latin typeface="Courier New" pitchFamily="49" charset="0"/>
              <a:cs typeface="Courier New" pitchFamily="49" charset="0"/>
            </a:endParaRPr>
          </a:p>
        </p:txBody>
      </p:sp>
      <p:sp>
        <p:nvSpPr>
          <p:cNvPr id="2" name="Title 1"/>
          <p:cNvSpPr>
            <a:spLocks noGrp="1"/>
          </p:cNvSpPr>
          <p:nvPr>
            <p:ph type="title"/>
          </p:nvPr>
        </p:nvSpPr>
        <p:spPr>
          <a:xfrm>
            <a:off x="7010400" y="457200"/>
            <a:ext cx="2133600" cy="1673352"/>
          </a:xfrm>
        </p:spPr>
        <p:txBody>
          <a:bodyPr/>
          <a:lstStyle/>
          <a:p>
            <a:r>
              <a:rPr lang="en-US" b="1" dirty="0" smtClean="0">
                <a:solidFill>
                  <a:schemeClr val="tx1"/>
                </a:solidFill>
              </a:rPr>
              <a:t>Jeannette Rankin: on voting against US entry into World War I</a:t>
            </a:r>
            <a:endParaRPr lang="en-US" b="1" dirty="0">
              <a:solidFill>
                <a:schemeClr val="tx1"/>
              </a:solidFill>
            </a:endParaRP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41023915"/>
      </p:ext>
    </p:extLst>
  </p:cSld>
  <p:clrMapOvr>
    <a:masterClrMapping/>
  </p:clrMapOvr>
  <mc:AlternateContent xmlns:mc="http://schemas.openxmlformats.org/markup-compatibility/2006" xmlns:p14="http://schemas.microsoft.com/office/powerpoint/2010/main">
    <mc:Choice Requires="p14">
      <p:transition spd="slow" p14:dur="2000" advTm="60624"/>
    </mc:Choice>
    <mc:Fallback xmlns="">
      <p:transition spd="slow" advTm="6062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7065301" y="3429000"/>
            <a:ext cx="1853068" cy="2327453"/>
          </a:xfrm>
        </p:spPr>
      </p:pic>
      <p:sp>
        <p:nvSpPr>
          <p:cNvPr id="3" name="Text Placeholder 2"/>
          <p:cNvSpPr>
            <a:spLocks noGrp="1"/>
          </p:cNvSpPr>
          <p:nvPr>
            <p:ph type="body" sz="half" idx="2"/>
          </p:nvPr>
        </p:nvSpPr>
        <p:spPr>
          <a:xfrm>
            <a:off x="381000" y="1066800"/>
            <a:ext cx="6400800" cy="5105400"/>
          </a:xfrm>
        </p:spPr>
        <p:txBody>
          <a:bodyPr>
            <a:noAutofit/>
          </a:bodyPr>
          <a:lstStyle/>
          <a:p>
            <a:r>
              <a:rPr lang="en-US" sz="2000" dirty="0" smtClean="0">
                <a:solidFill>
                  <a:schemeClr val="tx1"/>
                </a:solidFill>
                <a:cs typeface="Courier New" pitchFamily="49" charset="0"/>
              </a:rPr>
              <a:t>Carrie Chapman Catt, on the other hand, believed that if women supported the war effort through their political influence, their work in factories, and their efforts at recruitment, they would be more likely to be invited into the political sphere.  She hoped that women’s service during war time would result in support across the nation for the woman’s suffrage movement – which ultimately proved to be a successful position!  Although many women in the suffrage movement were pacifists themselves, Catt offered to support Woodrow Wilson’s re-election efforts in 1916 and to support the war effort – winning broad public support for her organization,  NAWSA, and the suffrage movement in general. </a:t>
            </a:r>
            <a:endParaRPr lang="en-US" sz="2000" dirty="0">
              <a:solidFill>
                <a:schemeClr val="tx1"/>
              </a:solidFill>
              <a:cs typeface="Courier New" pitchFamily="49" charset="0"/>
            </a:endParaRPr>
          </a:p>
        </p:txBody>
      </p:sp>
      <p:sp>
        <p:nvSpPr>
          <p:cNvPr id="2" name="Title 1"/>
          <p:cNvSpPr>
            <a:spLocks noGrp="1"/>
          </p:cNvSpPr>
          <p:nvPr>
            <p:ph type="title"/>
          </p:nvPr>
        </p:nvSpPr>
        <p:spPr>
          <a:xfrm>
            <a:off x="7162800" y="1676400"/>
            <a:ext cx="1675660" cy="1673352"/>
          </a:xfrm>
        </p:spPr>
        <p:txBody>
          <a:bodyPr/>
          <a:lstStyle/>
          <a:p>
            <a:r>
              <a:rPr lang="en-US" dirty="0" smtClean="0">
                <a:solidFill>
                  <a:schemeClr val="tx1"/>
                </a:solidFill>
              </a:rPr>
              <a:t>Carrie chapman </a:t>
            </a:r>
            <a:r>
              <a:rPr lang="en-US" dirty="0" err="1" smtClean="0">
                <a:solidFill>
                  <a:schemeClr val="tx1"/>
                </a:solidFill>
              </a:rPr>
              <a:t>catt</a:t>
            </a:r>
            <a:r>
              <a:rPr lang="en-US" dirty="0" smtClean="0">
                <a:solidFill>
                  <a:schemeClr val="tx1"/>
                </a:solidFill>
              </a:rPr>
              <a:t>: serve the war effort to win equality!</a:t>
            </a:r>
            <a:endParaRPr lang="en-US" dirty="0">
              <a:solidFill>
                <a:schemeClr val="tx1"/>
              </a:solidFill>
            </a:endParaRP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115617276"/>
      </p:ext>
    </p:extLst>
  </p:cSld>
  <p:clrMapOvr>
    <a:masterClrMapping/>
  </p:clrMapOvr>
  <mc:AlternateContent xmlns:mc="http://schemas.openxmlformats.org/markup-compatibility/2006" xmlns:p14="http://schemas.microsoft.com/office/powerpoint/2010/main">
    <mc:Choice Requires="p14">
      <p:transition spd="slow" p14:dur="2000" advTm="51007"/>
    </mc:Choice>
    <mc:Fallback xmlns="">
      <p:transition spd="slow" advTm="5100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p:cNvPicPr>
            <a:picLocks noGrp="1" noChangeAspect="1"/>
          </p:cNvPicPr>
          <p:nvPr>
            <p:ph type="pic" idx="1"/>
          </p:nvPr>
        </p:nvPicPr>
        <p:blipFill>
          <a:blip r:embed="rId4">
            <a:extLst>
              <a:ext uri="{28A0092B-C50C-407E-A947-70E740481C1C}">
                <a14:useLocalDpi xmlns:a14="http://schemas.microsoft.com/office/drawing/2010/main" val="0"/>
              </a:ext>
            </a:extLst>
          </a:blip>
          <a:srcRect t="2721" b="2721"/>
          <a:stretch>
            <a:fillRect/>
          </a:stretch>
        </p:blipFill>
        <p:spPr>
          <a:xfrm>
            <a:off x="304800" y="152400"/>
            <a:ext cx="6477000" cy="4850648"/>
          </a:xfrm>
        </p:spPr>
      </p:pic>
      <p:sp>
        <p:nvSpPr>
          <p:cNvPr id="7" name="Text Placeholder 6"/>
          <p:cNvSpPr>
            <a:spLocks noGrp="1"/>
          </p:cNvSpPr>
          <p:nvPr>
            <p:ph type="body" sz="half" idx="2"/>
          </p:nvPr>
        </p:nvSpPr>
        <p:spPr>
          <a:xfrm>
            <a:off x="152400" y="5029200"/>
            <a:ext cx="6858000" cy="1828800"/>
          </a:xfrm>
        </p:spPr>
        <p:txBody>
          <a:bodyPr>
            <a:normAutofit/>
          </a:bodyPr>
          <a:lstStyle/>
          <a:p>
            <a:r>
              <a:rPr lang="en-US" dirty="0" smtClean="0">
                <a:solidFill>
                  <a:schemeClr val="bg1"/>
                </a:solidFill>
                <a:cs typeface="Courier New" pitchFamily="49" charset="0"/>
              </a:rPr>
              <a:t>Over 380,000 African-American men supported the United States in its war effort overseas, “Over There.” Blacks served in officially segregated units, not unlike the Buffalo Soldiers had in the Indian Wars and during the Spanish American war.  They faced discrimination and were delegated to the lowest positions in the Army.  When they arrived in France, African-American soldiers were the only group which was asked to fight under foreign commanders – in their case, under French leadership.</a:t>
            </a:r>
            <a:endParaRPr lang="en-US" dirty="0">
              <a:solidFill>
                <a:schemeClr val="bg1"/>
              </a:solidFill>
              <a:cs typeface="Courier New" pitchFamily="49" charset="0"/>
            </a:endParaRPr>
          </a:p>
        </p:txBody>
      </p:sp>
      <p:sp>
        <p:nvSpPr>
          <p:cNvPr id="5" name="Title 4"/>
          <p:cNvSpPr>
            <a:spLocks noGrp="1"/>
          </p:cNvSpPr>
          <p:nvPr>
            <p:ph type="title"/>
          </p:nvPr>
        </p:nvSpPr>
        <p:spPr/>
        <p:txBody>
          <a:bodyPr/>
          <a:lstStyle/>
          <a:p>
            <a:r>
              <a:rPr lang="en-US" dirty="0" smtClean="0"/>
              <a:t>African American soldiers in World War I</a:t>
            </a:r>
            <a:endParaRPr lang="en-US" dirty="0"/>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62800" y="2590800"/>
            <a:ext cx="1676400" cy="1253109"/>
          </a:xfrm>
          <a:prstGeom prst="rect">
            <a:avLst/>
          </a:prstGeom>
        </p:spPr>
      </p:pic>
    </p:spTree>
    <p:extLst>
      <p:ext uri="{BB962C8B-B14F-4D97-AF65-F5344CB8AC3E}">
        <p14:creationId xmlns:p14="http://schemas.microsoft.com/office/powerpoint/2010/main" val="3341265933"/>
      </p:ext>
    </p:extLst>
  </p:cSld>
  <p:clrMapOvr>
    <a:masterClrMapping/>
  </p:clrMapOvr>
  <mc:AlternateContent xmlns:mc="http://schemas.openxmlformats.org/markup-compatibility/2006" xmlns:p14="http://schemas.microsoft.com/office/powerpoint/2010/main">
    <mc:Choice Requires="p14">
      <p:transition spd="slow" p14:dur="2000" advTm="65657"/>
    </mc:Choice>
    <mc:Fallback xmlns="">
      <p:transition spd="slow" advTm="6565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p:cNvPicPr>
            <a:picLocks noGrp="1" noChangeAspect="1"/>
          </p:cNvPicPr>
          <p:nvPr>
            <p:ph type="pic" idx="1"/>
          </p:nvPr>
        </p:nvPicPr>
        <p:blipFill>
          <a:blip r:embed="rId4">
            <a:extLst>
              <a:ext uri="{28A0092B-C50C-407E-A947-70E740481C1C}">
                <a14:useLocalDpi xmlns:a14="http://schemas.microsoft.com/office/drawing/2010/main" val="0"/>
              </a:ext>
            </a:extLst>
          </a:blip>
          <a:srcRect l="264" r="264"/>
          <a:stretch>
            <a:fillRect/>
          </a:stretch>
        </p:blipFill>
        <p:spPr>
          <a:xfrm>
            <a:off x="304800" y="152400"/>
            <a:ext cx="5438628" cy="3955366"/>
          </a:xfrm>
        </p:spPr>
      </p:pic>
      <p:sp>
        <p:nvSpPr>
          <p:cNvPr id="7" name="Text Placeholder 6"/>
          <p:cNvSpPr>
            <a:spLocks noGrp="1"/>
          </p:cNvSpPr>
          <p:nvPr>
            <p:ph type="body" sz="half" idx="2"/>
          </p:nvPr>
        </p:nvSpPr>
        <p:spPr>
          <a:xfrm>
            <a:off x="152400" y="4884767"/>
            <a:ext cx="6781800" cy="1592233"/>
          </a:xfrm>
        </p:spPr>
        <p:txBody>
          <a:bodyPr>
            <a:normAutofit/>
          </a:bodyPr>
          <a:lstStyle/>
          <a:p>
            <a:r>
              <a:rPr lang="en-US" dirty="0" smtClean="0">
                <a:solidFill>
                  <a:schemeClr val="bg1"/>
                </a:solidFill>
                <a:cs typeface="Courier New" pitchFamily="49" charset="0"/>
              </a:rPr>
              <a:t>The Croix de Guerre – the war cross – is the highest honor which can be bestowed upon a French Soldier in time of war.  Several African-American soldiers won the medal, and African American soldiers fought bravely at the Battles of Chateau-Thierry, Belleau Wood, and in the Argonne Forest.  Many gave their lives for a nation – the United States - which did not treat them as equals and denied them their civil rights. </a:t>
            </a:r>
            <a:endParaRPr lang="en-US" dirty="0">
              <a:solidFill>
                <a:schemeClr val="bg1"/>
              </a:solidFill>
              <a:cs typeface="Courier New" pitchFamily="49" charset="0"/>
            </a:endParaRPr>
          </a:p>
        </p:txBody>
      </p:sp>
      <p:sp>
        <p:nvSpPr>
          <p:cNvPr id="5" name="Title 4"/>
          <p:cNvSpPr>
            <a:spLocks noGrp="1"/>
          </p:cNvSpPr>
          <p:nvPr>
            <p:ph type="title"/>
          </p:nvPr>
        </p:nvSpPr>
        <p:spPr>
          <a:xfrm>
            <a:off x="152400" y="4231104"/>
            <a:ext cx="6781800" cy="522288"/>
          </a:xfrm>
        </p:spPr>
        <p:txBody>
          <a:bodyPr/>
          <a:lstStyle/>
          <a:p>
            <a:r>
              <a:rPr lang="en-US" sz="1600" u="sng" dirty="0" smtClean="0">
                <a:solidFill>
                  <a:schemeClr val="bg1"/>
                </a:solidFill>
              </a:rPr>
              <a:t>African American Soldiers win the </a:t>
            </a:r>
            <a:r>
              <a:rPr lang="en-US" sz="1600" i="1" u="sng" dirty="0" smtClean="0">
                <a:solidFill>
                  <a:schemeClr val="bg1"/>
                </a:solidFill>
              </a:rPr>
              <a:t>Croix de Guerre </a:t>
            </a:r>
            <a:endParaRPr lang="en-US" sz="1600" i="1" u="sng" dirty="0">
              <a:solidFill>
                <a:schemeClr val="bg1"/>
              </a:solidFill>
            </a:endParaRPr>
          </a:p>
        </p:txBody>
      </p:sp>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48046" y="228600"/>
            <a:ext cx="1743634" cy="1303367"/>
          </a:xfrm>
          <a:prstGeom prst="rect">
            <a:avLst/>
          </a:prstGeom>
        </p:spPr>
      </p:pic>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48046" y="1905000"/>
            <a:ext cx="1743634" cy="1303367"/>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48046" y="3581400"/>
            <a:ext cx="1743634" cy="1303367"/>
          </a:xfrm>
          <a:prstGeom prst="rect">
            <a:avLst/>
          </a:prstGeom>
        </p:spPr>
      </p:pic>
    </p:spTree>
    <p:extLst>
      <p:ext uri="{BB962C8B-B14F-4D97-AF65-F5344CB8AC3E}">
        <p14:creationId xmlns:p14="http://schemas.microsoft.com/office/powerpoint/2010/main" val="2559861184"/>
      </p:ext>
    </p:extLst>
  </p:cSld>
  <p:clrMapOvr>
    <a:masterClrMapping/>
  </p:clrMapOvr>
  <mc:AlternateContent xmlns:mc="http://schemas.openxmlformats.org/markup-compatibility/2006" xmlns:p14="http://schemas.microsoft.com/office/powerpoint/2010/main">
    <mc:Choice Requires="p14">
      <p:transition spd="slow" p14:dur="2000" advTm="55019"/>
    </mc:Choice>
    <mc:Fallback xmlns="">
      <p:transition spd="slow" advTm="5501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half" idx="1"/>
          </p:nvPr>
        </p:nvSpPr>
        <p:spPr/>
        <p:txBody>
          <a:bodyPr>
            <a:normAutofit fontScale="62500" lnSpcReduction="20000"/>
          </a:bodyPr>
          <a:lstStyle/>
          <a:p>
            <a:pPr marL="0" indent="0">
              <a:buNone/>
            </a:pPr>
            <a:r>
              <a:rPr lang="en-US" dirty="0" smtClean="0">
                <a:cs typeface="Courier New" pitchFamily="49" charset="0"/>
              </a:rPr>
              <a:t>The Food Administration was led by Herbert Hoover, an engineer who was moved by compassion for the Belgians to begin a food drive which ended up helping to save many Europeans from starvation.  In the United States, he soon began finding ways to collect more food for the troops: </a:t>
            </a:r>
          </a:p>
          <a:p>
            <a:pPr lvl="2">
              <a:buFont typeface="Wingdings" pitchFamily="2" charset="2"/>
              <a:buChar char="v"/>
            </a:pPr>
            <a:r>
              <a:rPr lang="en-US" sz="2900" dirty="0" smtClean="0">
                <a:cs typeface="Courier New" pitchFamily="49" charset="0"/>
              </a:rPr>
              <a:t>“</a:t>
            </a:r>
            <a:r>
              <a:rPr lang="en-US" sz="2900" dirty="0" err="1" smtClean="0">
                <a:cs typeface="Courier New" pitchFamily="49" charset="0"/>
              </a:rPr>
              <a:t>Wheatless</a:t>
            </a:r>
            <a:r>
              <a:rPr lang="en-US" sz="2900" dirty="0" smtClean="0">
                <a:cs typeface="Courier New" pitchFamily="49" charset="0"/>
              </a:rPr>
              <a:t> Mondays”</a:t>
            </a:r>
          </a:p>
          <a:p>
            <a:pPr lvl="2">
              <a:buFont typeface="Wingdings" pitchFamily="2" charset="2"/>
              <a:buChar char="v"/>
            </a:pPr>
            <a:r>
              <a:rPr lang="en-US" sz="2900" dirty="0" smtClean="0">
                <a:cs typeface="Courier New" pitchFamily="49" charset="0"/>
              </a:rPr>
              <a:t>“Meatless Tuesdays” </a:t>
            </a:r>
          </a:p>
          <a:p>
            <a:pPr marL="0" indent="0">
              <a:buNone/>
            </a:pPr>
            <a:r>
              <a:rPr lang="en-US" dirty="0" smtClean="0">
                <a:cs typeface="Courier New" pitchFamily="49" charset="0"/>
              </a:rPr>
              <a:t>became standard days of the week.  He also encouraged Americans to plant “Victory Gardens” in order to grow their own food – and save more for the Allied troops!</a:t>
            </a:r>
            <a:endParaRPr lang="en-US" dirty="0">
              <a:cs typeface="Courier New" pitchFamily="49" charset="0"/>
            </a:endParaRPr>
          </a:p>
        </p:txBody>
      </p:sp>
      <p:pic>
        <p:nvPicPr>
          <p:cNvPr id="10" name="Content Placeholder 9"/>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5105400" y="1676400"/>
            <a:ext cx="3175000" cy="3962400"/>
          </a:xfrm>
        </p:spPr>
      </p:pic>
      <p:sp>
        <p:nvSpPr>
          <p:cNvPr id="5" name="Title 4"/>
          <p:cNvSpPr>
            <a:spLocks noGrp="1"/>
          </p:cNvSpPr>
          <p:nvPr>
            <p:ph type="title"/>
          </p:nvPr>
        </p:nvSpPr>
        <p:spPr/>
        <p:txBody>
          <a:bodyPr>
            <a:normAutofit/>
          </a:bodyPr>
          <a:lstStyle/>
          <a:p>
            <a:pPr algn="ctr"/>
            <a:r>
              <a:rPr lang="en-US" sz="2800" dirty="0" smtClean="0"/>
              <a:t>Herbert hoover and the food Administration</a:t>
            </a:r>
            <a:endParaRPr lang="en-US" sz="2800" dirty="0"/>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662283433"/>
      </p:ext>
    </p:extLst>
  </p:cSld>
  <p:clrMapOvr>
    <a:masterClrMapping/>
  </p:clrMapOvr>
  <mc:AlternateContent xmlns:mc="http://schemas.openxmlformats.org/markup-compatibility/2006" xmlns:p14="http://schemas.microsoft.com/office/powerpoint/2010/main">
    <mc:Choice Requires="p14">
      <p:transition spd="slow" p14:dur="2000" advTm="53528"/>
    </mc:Choice>
    <mc:Fallback xmlns="">
      <p:transition spd="slow" advTm="535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half" idx="2"/>
          </p:nvPr>
        </p:nvSpPr>
        <p:spPr>
          <a:xfrm>
            <a:off x="7162800" y="2133600"/>
            <a:ext cx="1676400" cy="3733800"/>
          </a:xfrm>
        </p:spPr>
        <p:txBody>
          <a:bodyPr>
            <a:normAutofit/>
          </a:bodyPr>
          <a:lstStyle/>
          <a:p>
            <a:r>
              <a:rPr lang="en-US" dirty="0" smtClean="0">
                <a:latin typeface="Andalus" pitchFamily="18" charset="-78"/>
                <a:cs typeface="Andalus" pitchFamily="18" charset="-78"/>
              </a:rPr>
              <a:t>Not only did military alliances cause smaller wars to erupt into much larger conflicts rapidly, but also, they led to confusion. Nations became involved with wars which often had little to do with their own national security or interests. </a:t>
            </a:r>
            <a:endParaRPr lang="en-US" dirty="0">
              <a:latin typeface="Andalus" pitchFamily="18" charset="-78"/>
              <a:cs typeface="Andalus" pitchFamily="18" charset="-78"/>
            </a:endParaRPr>
          </a:p>
        </p:txBody>
      </p:sp>
      <p:sp>
        <p:nvSpPr>
          <p:cNvPr id="4" name="Title 3"/>
          <p:cNvSpPr>
            <a:spLocks noGrp="1"/>
          </p:cNvSpPr>
          <p:nvPr>
            <p:ph type="title"/>
          </p:nvPr>
        </p:nvSpPr>
        <p:spPr>
          <a:xfrm>
            <a:off x="7162800" y="460248"/>
            <a:ext cx="1676400" cy="1216152"/>
          </a:xfrm>
        </p:spPr>
        <p:txBody>
          <a:bodyPr/>
          <a:lstStyle/>
          <a:p>
            <a:r>
              <a:rPr lang="en-US" b="1" dirty="0" smtClean="0">
                <a:solidFill>
                  <a:schemeClr val="tx1"/>
                </a:solidFill>
                <a:latin typeface="Poor Richard" pitchFamily="18" charset="0"/>
              </a:rPr>
              <a:t>Military alliances</a:t>
            </a:r>
            <a:endParaRPr lang="en-US" b="1" dirty="0">
              <a:solidFill>
                <a:schemeClr val="tx1"/>
              </a:solidFill>
              <a:latin typeface="Poor Richard" pitchFamily="18" charset="0"/>
            </a:endParaRP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pic>
        <p:nvPicPr>
          <p:cNvPr id="6" name="Picture Placeholder 5"/>
          <p:cNvPicPr>
            <a:picLocks noGrp="1" noChangeAspect="1"/>
          </p:cNvPicPr>
          <p:nvPr>
            <p:ph type="pic" idx="1"/>
          </p:nvPr>
        </p:nvPicPr>
        <p:blipFill>
          <a:blip r:embed="rId5">
            <a:extLst>
              <a:ext uri="{28A0092B-C50C-407E-A947-70E740481C1C}">
                <a14:useLocalDpi xmlns:a14="http://schemas.microsoft.com/office/drawing/2010/main" val="0"/>
              </a:ext>
            </a:extLst>
          </a:blip>
          <a:srcRect l="17786" r="17786"/>
          <a:stretch>
            <a:fillRect/>
          </a:stretch>
        </p:blipFill>
        <p:spPr/>
      </p:pic>
    </p:spTree>
    <p:extLst>
      <p:ext uri="{BB962C8B-B14F-4D97-AF65-F5344CB8AC3E}">
        <p14:creationId xmlns:p14="http://schemas.microsoft.com/office/powerpoint/2010/main" val="687245956"/>
      </p:ext>
    </p:extLst>
  </p:cSld>
  <p:clrMapOvr>
    <a:masterClrMapping/>
  </p:clrMapOvr>
  <mc:AlternateContent xmlns:mc="http://schemas.openxmlformats.org/markup-compatibility/2006" xmlns:p14="http://schemas.microsoft.com/office/powerpoint/2010/main">
    <mc:Choice Requires="p14">
      <p:transition spd="slow" p14:dur="2000" advTm="50129"/>
    </mc:Choice>
    <mc:Fallback xmlns="">
      <p:transition spd="slow" advTm="5012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685800" y="1752600"/>
            <a:ext cx="3352800" cy="4470400"/>
          </a:xfrm>
        </p:spPr>
      </p:pic>
      <p:pic>
        <p:nvPicPr>
          <p:cNvPr id="6" name="Content Placeholder 5"/>
          <p:cNvPicPr>
            <a:picLocks noGrp="1" noChangeAspect="1"/>
          </p:cNvPicPr>
          <p:nvPr>
            <p:ph sz="half" idx="2"/>
          </p:nvPr>
        </p:nvPicPr>
        <p:blipFill>
          <a:blip r:embed="rId5">
            <a:extLst>
              <a:ext uri="{28A0092B-C50C-407E-A947-70E740481C1C}">
                <a14:useLocalDpi xmlns:a14="http://schemas.microsoft.com/office/drawing/2010/main" val="0"/>
              </a:ext>
            </a:extLst>
          </a:blip>
          <a:stretch>
            <a:fillRect/>
          </a:stretch>
        </p:blipFill>
        <p:spPr>
          <a:xfrm>
            <a:off x="4821716" y="1719262"/>
            <a:ext cx="3594554" cy="4529137"/>
          </a:xfrm>
        </p:spPr>
      </p:pic>
      <p:sp>
        <p:nvSpPr>
          <p:cNvPr id="2" name="Title 1"/>
          <p:cNvSpPr>
            <a:spLocks noGrp="1"/>
          </p:cNvSpPr>
          <p:nvPr>
            <p:ph type="title"/>
          </p:nvPr>
        </p:nvSpPr>
        <p:spPr/>
        <p:txBody>
          <a:bodyPr>
            <a:normAutofit fontScale="90000"/>
          </a:bodyPr>
          <a:lstStyle/>
          <a:p>
            <a:r>
              <a:rPr lang="en-US" dirty="0" err="1" smtClean="0"/>
              <a:t>Wheatless</a:t>
            </a:r>
            <a:r>
              <a:rPr lang="en-US" dirty="0" smtClean="0"/>
              <a:t> Mondays &amp; Meatless Tuesdays</a:t>
            </a:r>
            <a:endParaRPr lang="en-US" dirty="0"/>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062443915"/>
      </p:ext>
    </p:extLst>
  </p:cSld>
  <p:clrMapOvr>
    <a:masterClrMapping/>
  </p:clrMapOvr>
  <mc:AlternateContent xmlns:mc="http://schemas.openxmlformats.org/markup-compatibility/2006" xmlns:p14="http://schemas.microsoft.com/office/powerpoint/2010/main">
    <mc:Choice Requires="p14">
      <p:transition spd="slow" p14:dur="2000" advTm="37801"/>
    </mc:Choice>
    <mc:Fallback xmlns="">
      <p:transition spd="slow" advTm="3780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914400" y="1828800"/>
            <a:ext cx="2932874" cy="4267200"/>
          </a:xfrm>
        </p:spPr>
      </p:pic>
      <p:pic>
        <p:nvPicPr>
          <p:cNvPr id="10" name="Content Placeholder 9"/>
          <p:cNvPicPr>
            <a:picLocks noGrp="1" noChangeAspect="1"/>
          </p:cNvPicPr>
          <p:nvPr>
            <p:ph sz="half" idx="2"/>
          </p:nvPr>
        </p:nvPicPr>
        <p:blipFill>
          <a:blip r:embed="rId5">
            <a:extLst>
              <a:ext uri="{28A0092B-C50C-407E-A947-70E740481C1C}">
                <a14:useLocalDpi xmlns:a14="http://schemas.microsoft.com/office/drawing/2010/main" val="0"/>
              </a:ext>
            </a:extLst>
          </a:blip>
          <a:stretch>
            <a:fillRect/>
          </a:stretch>
        </p:blipFill>
        <p:spPr>
          <a:xfrm>
            <a:off x="5202985" y="1719263"/>
            <a:ext cx="2929030" cy="4406900"/>
          </a:xfrm>
        </p:spPr>
      </p:pic>
      <p:sp>
        <p:nvSpPr>
          <p:cNvPr id="5" name="Title 4"/>
          <p:cNvSpPr>
            <a:spLocks noGrp="1"/>
          </p:cNvSpPr>
          <p:nvPr>
            <p:ph type="title"/>
          </p:nvPr>
        </p:nvSpPr>
        <p:spPr/>
        <p:txBody>
          <a:bodyPr/>
          <a:lstStyle/>
          <a:p>
            <a:pPr algn="ctr"/>
            <a:r>
              <a:rPr lang="en-US" dirty="0" smtClean="0"/>
              <a:t>Food will win the war!</a:t>
            </a:r>
            <a:endParaRPr lang="en-US" dirty="0"/>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628340210"/>
      </p:ext>
    </p:extLst>
  </p:cSld>
  <p:clrMapOvr>
    <a:masterClrMapping/>
  </p:clrMapOvr>
  <mc:AlternateContent xmlns:mc="http://schemas.openxmlformats.org/markup-compatibility/2006" xmlns:p14="http://schemas.microsoft.com/office/powerpoint/2010/main">
    <mc:Choice Requires="p14">
      <p:transition spd="slow" p14:dur="2000" advTm="30212"/>
    </mc:Choice>
    <mc:Fallback xmlns="">
      <p:transition spd="slow" advTm="3021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1017816" y="1719263"/>
            <a:ext cx="2917367" cy="4406900"/>
          </a:xfrm>
        </p:spPr>
      </p:pic>
      <p:pic>
        <p:nvPicPr>
          <p:cNvPr id="7" name="Content Placeholder 6"/>
          <p:cNvPicPr>
            <a:picLocks noGrp="1" noChangeAspect="1"/>
          </p:cNvPicPr>
          <p:nvPr>
            <p:ph sz="half" idx="2"/>
          </p:nvPr>
        </p:nvPicPr>
        <p:blipFill>
          <a:blip r:embed="rId5">
            <a:extLst>
              <a:ext uri="{28A0092B-C50C-407E-A947-70E740481C1C}">
                <a14:useLocalDpi xmlns:a14="http://schemas.microsoft.com/office/drawing/2010/main" val="0"/>
              </a:ext>
            </a:extLst>
          </a:blip>
          <a:stretch>
            <a:fillRect/>
          </a:stretch>
        </p:blipFill>
        <p:spPr>
          <a:xfrm>
            <a:off x="5180171" y="1719263"/>
            <a:ext cx="2974657" cy="4406900"/>
          </a:xfrm>
        </p:spPr>
      </p:pic>
      <p:sp>
        <p:nvSpPr>
          <p:cNvPr id="2" name="Title 1"/>
          <p:cNvSpPr>
            <a:spLocks noGrp="1"/>
          </p:cNvSpPr>
          <p:nvPr>
            <p:ph type="title"/>
          </p:nvPr>
        </p:nvSpPr>
        <p:spPr/>
        <p:txBody>
          <a:bodyPr>
            <a:normAutofit fontScale="90000"/>
          </a:bodyPr>
          <a:lstStyle/>
          <a:p>
            <a:r>
              <a:rPr lang="en-US" dirty="0" smtClean="0"/>
              <a:t>Immigrants were asked to save food as well, as you can see here:</a:t>
            </a:r>
            <a:endParaRPr lang="en-US" dirty="0"/>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363870554"/>
      </p:ext>
    </p:extLst>
  </p:cSld>
  <p:clrMapOvr>
    <a:masterClrMapping/>
  </p:clrMapOvr>
  <mc:AlternateContent xmlns:mc="http://schemas.openxmlformats.org/markup-compatibility/2006" xmlns:p14="http://schemas.microsoft.com/office/powerpoint/2010/main">
    <mc:Choice Requires="p14">
      <p:transition spd="slow" p14:dur="2000" advTm="69744"/>
    </mc:Choice>
    <mc:Fallback xmlns="">
      <p:transition spd="slow" advTm="6974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normAutofit/>
          </a:bodyPr>
          <a:lstStyle/>
          <a:p>
            <a:r>
              <a:rPr lang="en-US" u="sng" dirty="0" smtClean="0"/>
              <a:t>Women in Factories</a:t>
            </a:r>
            <a:endParaRPr lang="en-US" u="sng" dirty="0"/>
          </a:p>
        </p:txBody>
      </p:sp>
      <p:pic>
        <p:nvPicPr>
          <p:cNvPr id="10" name="Content Placeholder 9"/>
          <p:cNvPicPr>
            <a:picLocks noGrp="1" noChangeAspect="1"/>
          </p:cNvPicPr>
          <p:nvPr>
            <p:ph sz="half" idx="2"/>
          </p:nvPr>
        </p:nvPicPr>
        <p:blipFill>
          <a:blip r:embed="rId4" cstate="print">
            <a:extLst>
              <a:ext uri="{28A0092B-C50C-407E-A947-70E740481C1C}">
                <a14:useLocalDpi xmlns:a14="http://schemas.microsoft.com/office/drawing/2010/main" val="0"/>
              </a:ext>
            </a:extLst>
          </a:blip>
          <a:stretch>
            <a:fillRect/>
          </a:stretch>
        </p:blipFill>
        <p:spPr>
          <a:xfrm>
            <a:off x="685800" y="2438400"/>
            <a:ext cx="2895600" cy="4040372"/>
          </a:xfrm>
        </p:spPr>
      </p:pic>
      <p:sp>
        <p:nvSpPr>
          <p:cNvPr id="8" name="Text Placeholder 7"/>
          <p:cNvSpPr>
            <a:spLocks noGrp="1"/>
          </p:cNvSpPr>
          <p:nvPr>
            <p:ph type="body" sz="quarter" idx="3"/>
          </p:nvPr>
        </p:nvSpPr>
        <p:spPr/>
        <p:txBody>
          <a:bodyPr>
            <a:normAutofit/>
          </a:bodyPr>
          <a:lstStyle/>
          <a:p>
            <a:r>
              <a:rPr lang="en-US" u="sng" dirty="0" smtClean="0"/>
              <a:t>The Great Migration</a:t>
            </a:r>
            <a:endParaRPr lang="en-US" u="sng" dirty="0"/>
          </a:p>
        </p:txBody>
      </p:sp>
      <p:pic>
        <p:nvPicPr>
          <p:cNvPr id="11" name="Content Placeholder 10"/>
          <p:cNvPicPr>
            <a:picLocks noGrp="1" noChangeAspect="1"/>
          </p:cNvPicPr>
          <p:nvPr>
            <p:ph sz="quarter" idx="4"/>
          </p:nvPr>
        </p:nvPicPr>
        <p:blipFill>
          <a:blip r:embed="rId5">
            <a:extLst>
              <a:ext uri="{28A0092B-C50C-407E-A947-70E740481C1C}">
                <a14:useLocalDpi xmlns:a14="http://schemas.microsoft.com/office/drawing/2010/main" val="0"/>
              </a:ext>
            </a:extLst>
          </a:blip>
          <a:stretch>
            <a:fillRect/>
          </a:stretch>
        </p:blipFill>
        <p:spPr>
          <a:xfrm>
            <a:off x="3810000" y="2497360"/>
            <a:ext cx="5044839" cy="3903440"/>
          </a:xfrm>
        </p:spPr>
      </p:pic>
      <p:sp>
        <p:nvSpPr>
          <p:cNvPr id="5" name="Title 4"/>
          <p:cNvSpPr>
            <a:spLocks noGrp="1"/>
          </p:cNvSpPr>
          <p:nvPr>
            <p:ph type="title"/>
          </p:nvPr>
        </p:nvSpPr>
        <p:spPr/>
        <p:txBody>
          <a:bodyPr>
            <a:noAutofit/>
          </a:bodyPr>
          <a:lstStyle/>
          <a:p>
            <a:r>
              <a:rPr lang="en-US" sz="2400" dirty="0" smtClean="0"/>
              <a:t>During World War I, Women and African Americans were hired to fill factory jobs.  </a:t>
            </a:r>
            <a:endParaRPr lang="en-US" sz="2400" dirty="0"/>
          </a:p>
        </p:txBody>
      </p:sp>
      <p:pic>
        <p:nvPicPr>
          <p:cNvPr id="7" name="Audio 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549822527"/>
      </p:ext>
    </p:extLst>
  </p:cSld>
  <p:clrMapOvr>
    <a:masterClrMapping/>
  </p:clrMapOvr>
  <mc:AlternateContent xmlns:mc="http://schemas.openxmlformats.org/markup-compatibility/2006" xmlns:p14="http://schemas.microsoft.com/office/powerpoint/2010/main">
    <mc:Choice Requires="p14">
      <p:transition spd="slow" p14:dur="2000" advTm="64681"/>
    </mc:Choice>
    <mc:Fallback xmlns="">
      <p:transition spd="slow" advTm="6468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idx="1"/>
          </p:nvPr>
        </p:nvSpPr>
        <p:spPr/>
        <p:txBody>
          <a:bodyPr>
            <a:normAutofit fontScale="92500"/>
          </a:bodyPr>
          <a:lstStyle/>
          <a:p>
            <a:pPr algn="ctr"/>
            <a:r>
              <a:rPr lang="en-US" dirty="0" smtClean="0"/>
              <a:t>“Four-Minute Men” speeches</a:t>
            </a:r>
            <a:endParaRPr lang="en-US" dirty="0"/>
          </a:p>
        </p:txBody>
      </p:sp>
      <p:pic>
        <p:nvPicPr>
          <p:cNvPr id="14" name="Content Placeholder 13"/>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1216079" y="2438400"/>
            <a:ext cx="2522429" cy="3687763"/>
          </a:xfrm>
        </p:spPr>
      </p:pic>
      <p:sp>
        <p:nvSpPr>
          <p:cNvPr id="12" name="Text Placeholder 11"/>
          <p:cNvSpPr>
            <a:spLocks noGrp="1"/>
          </p:cNvSpPr>
          <p:nvPr>
            <p:ph type="body" sz="quarter" idx="3"/>
          </p:nvPr>
        </p:nvSpPr>
        <p:spPr/>
        <p:txBody>
          <a:bodyPr>
            <a:normAutofit/>
          </a:bodyPr>
          <a:lstStyle/>
          <a:p>
            <a:pPr algn="ctr"/>
            <a:r>
              <a:rPr lang="en-US" dirty="0" smtClean="0"/>
              <a:t>Propaganda Posters</a:t>
            </a:r>
            <a:endParaRPr lang="en-US" dirty="0"/>
          </a:p>
        </p:txBody>
      </p:sp>
      <p:pic>
        <p:nvPicPr>
          <p:cNvPr id="17" name="Content Placeholder 16"/>
          <p:cNvPicPr>
            <a:picLocks noGrp="1" noChangeAspect="1"/>
          </p:cNvPicPr>
          <p:nvPr>
            <p:ph sz="quarter" idx="4"/>
          </p:nvPr>
        </p:nvPicPr>
        <p:blipFill>
          <a:blip r:embed="rId5" cstate="print">
            <a:extLst>
              <a:ext uri="{28A0092B-C50C-407E-A947-70E740481C1C}">
                <a14:useLocalDpi xmlns:a14="http://schemas.microsoft.com/office/drawing/2010/main" val="0"/>
              </a:ext>
            </a:extLst>
          </a:blip>
          <a:stretch>
            <a:fillRect/>
          </a:stretch>
        </p:blipFill>
        <p:spPr>
          <a:xfrm>
            <a:off x="5105400" y="2286000"/>
            <a:ext cx="2667000" cy="3884629"/>
          </a:xfrm>
        </p:spPr>
      </p:pic>
      <p:sp>
        <p:nvSpPr>
          <p:cNvPr id="7" name="Title 6"/>
          <p:cNvSpPr>
            <a:spLocks noGrp="1"/>
          </p:cNvSpPr>
          <p:nvPr>
            <p:ph type="title"/>
          </p:nvPr>
        </p:nvSpPr>
        <p:spPr/>
        <p:txBody>
          <a:bodyPr/>
          <a:lstStyle/>
          <a:p>
            <a:r>
              <a:rPr lang="en-US" dirty="0" smtClean="0"/>
              <a:t>The committee on Public information</a:t>
            </a:r>
            <a:endParaRPr lang="en-US" dirty="0"/>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64612355"/>
      </p:ext>
    </p:extLst>
  </p:cSld>
  <p:clrMapOvr>
    <a:masterClrMapping/>
  </p:clrMapOvr>
  <mc:AlternateContent xmlns:mc="http://schemas.openxmlformats.org/markup-compatibility/2006" xmlns:p14="http://schemas.microsoft.com/office/powerpoint/2010/main">
    <mc:Choice Requires="p14">
      <p:transition spd="slow" p14:dur="2000" advTm="52486"/>
    </mc:Choice>
    <mc:Fallback xmlns="">
      <p:transition spd="slow" advTm="5248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1056671" y="1719263"/>
            <a:ext cx="2839657" cy="4406900"/>
          </a:xfrm>
        </p:spPr>
      </p:pic>
      <p:pic>
        <p:nvPicPr>
          <p:cNvPr id="11" name="Content Placeholder 10"/>
          <p:cNvPicPr>
            <a:picLocks noGrp="1" noChangeAspect="1"/>
          </p:cNvPicPr>
          <p:nvPr>
            <p:ph sz="half" idx="2"/>
          </p:nvPr>
        </p:nvPicPr>
        <p:blipFill>
          <a:blip r:embed="rId5">
            <a:extLst>
              <a:ext uri="{28A0092B-C50C-407E-A947-70E740481C1C}">
                <a14:useLocalDpi xmlns:a14="http://schemas.microsoft.com/office/drawing/2010/main" val="0"/>
              </a:ext>
            </a:extLst>
          </a:blip>
          <a:stretch>
            <a:fillRect/>
          </a:stretch>
        </p:blipFill>
        <p:spPr>
          <a:xfrm>
            <a:off x="5134665" y="1719263"/>
            <a:ext cx="3065669" cy="4406900"/>
          </a:xfrm>
        </p:spPr>
      </p:pic>
      <p:sp>
        <p:nvSpPr>
          <p:cNvPr id="7" name="Title 6"/>
          <p:cNvSpPr>
            <a:spLocks noGrp="1"/>
          </p:cNvSpPr>
          <p:nvPr>
            <p:ph type="title"/>
          </p:nvPr>
        </p:nvSpPr>
        <p:spPr/>
        <p:txBody>
          <a:bodyPr/>
          <a:lstStyle/>
          <a:p>
            <a:pPr algn="ctr"/>
            <a:r>
              <a:rPr lang="en-US" dirty="0" smtClean="0"/>
              <a:t>Liberty bonds</a:t>
            </a:r>
            <a:endParaRPr lang="en-US" dirty="0"/>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396664699"/>
      </p:ext>
    </p:extLst>
  </p:cSld>
  <p:clrMapOvr>
    <a:masterClrMapping/>
  </p:clrMapOvr>
  <mc:AlternateContent xmlns:mc="http://schemas.openxmlformats.org/markup-compatibility/2006" xmlns:p14="http://schemas.microsoft.com/office/powerpoint/2010/main">
    <mc:Choice Requires="p14">
      <p:transition spd="slow" p14:dur="2000" advTm="50472"/>
    </mc:Choice>
    <mc:Fallback xmlns="">
      <p:transition spd="slow" advTm="504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normAutofit/>
          </a:bodyPr>
          <a:lstStyle/>
          <a:p>
            <a:r>
              <a:rPr lang="en-US" sz="2400" u="sng" dirty="0" smtClean="0"/>
              <a:t>The Espionage Act of 1917</a:t>
            </a:r>
            <a:endParaRPr lang="en-US" sz="2400" u="sng" dirty="0"/>
          </a:p>
        </p:txBody>
      </p:sp>
      <p:sp>
        <p:nvSpPr>
          <p:cNvPr id="7" name="Content Placeholder 6"/>
          <p:cNvSpPr>
            <a:spLocks noGrp="1"/>
          </p:cNvSpPr>
          <p:nvPr>
            <p:ph sz="half" idx="2"/>
          </p:nvPr>
        </p:nvSpPr>
        <p:spPr/>
        <p:txBody>
          <a:bodyPr>
            <a:normAutofit lnSpcReduction="10000"/>
          </a:bodyPr>
          <a:lstStyle/>
          <a:p>
            <a:pPr marL="0" indent="0">
              <a:buNone/>
            </a:pPr>
            <a:r>
              <a:rPr lang="en-US" sz="2000" dirty="0" smtClean="0">
                <a:cs typeface="Courier New" pitchFamily="49" charset="0"/>
              </a:rPr>
              <a:t>This law, passed as the United States entered into World War I, made it a crime to interfere in any way with the recruitment of soldiers into the United States Army or to act in such a way as to undermine American war efforts or support any of the Central Powers. Both Pacifists and radical thinkers were arrested under the law during WW I. </a:t>
            </a:r>
            <a:endParaRPr lang="en-US" sz="2000" dirty="0">
              <a:cs typeface="Courier New" pitchFamily="49" charset="0"/>
            </a:endParaRPr>
          </a:p>
        </p:txBody>
      </p:sp>
      <p:sp>
        <p:nvSpPr>
          <p:cNvPr id="8" name="Text Placeholder 7"/>
          <p:cNvSpPr>
            <a:spLocks noGrp="1"/>
          </p:cNvSpPr>
          <p:nvPr>
            <p:ph type="body" sz="quarter" idx="3"/>
          </p:nvPr>
        </p:nvSpPr>
        <p:spPr/>
        <p:txBody>
          <a:bodyPr>
            <a:normAutofit/>
          </a:bodyPr>
          <a:lstStyle/>
          <a:p>
            <a:r>
              <a:rPr lang="en-US" sz="2400" u="sng" dirty="0" smtClean="0"/>
              <a:t>The Sedition </a:t>
            </a:r>
            <a:r>
              <a:rPr lang="en-US" u="sng" dirty="0"/>
              <a:t>A</a:t>
            </a:r>
            <a:r>
              <a:rPr lang="en-US" sz="2400" u="sng" dirty="0" smtClean="0"/>
              <a:t>ct of 1918</a:t>
            </a:r>
            <a:endParaRPr lang="en-US" sz="2400" u="sng" dirty="0"/>
          </a:p>
        </p:txBody>
      </p:sp>
      <p:sp>
        <p:nvSpPr>
          <p:cNvPr id="9" name="Content Placeholder 8"/>
          <p:cNvSpPr>
            <a:spLocks noGrp="1"/>
          </p:cNvSpPr>
          <p:nvPr>
            <p:ph sz="quarter" idx="4"/>
          </p:nvPr>
        </p:nvSpPr>
        <p:spPr/>
        <p:txBody>
          <a:bodyPr>
            <a:noAutofit/>
          </a:bodyPr>
          <a:lstStyle/>
          <a:p>
            <a:pPr marL="0" indent="0">
              <a:buNone/>
            </a:pPr>
            <a:r>
              <a:rPr lang="en-US" sz="2000" dirty="0" smtClean="0">
                <a:cs typeface="Courier New" pitchFamily="49" charset="0"/>
              </a:rPr>
              <a:t>The Sedition Act was an amendment and addition to the Espionage Act which forbid disloyal or anti-government speeches delivered during the war.  The law undermined the first amendment’s free speech provisions; it was repealed in 1920.  More pacifists were arrested under this provision than enemy sympathizers.</a:t>
            </a:r>
            <a:endParaRPr lang="en-US" sz="2000" dirty="0">
              <a:cs typeface="Courier New" pitchFamily="49" charset="0"/>
            </a:endParaRPr>
          </a:p>
        </p:txBody>
      </p:sp>
      <p:sp>
        <p:nvSpPr>
          <p:cNvPr id="5" name="Title 4"/>
          <p:cNvSpPr>
            <a:spLocks noGrp="1"/>
          </p:cNvSpPr>
          <p:nvPr>
            <p:ph type="title"/>
          </p:nvPr>
        </p:nvSpPr>
        <p:spPr>
          <a:xfrm>
            <a:off x="228600" y="609600"/>
            <a:ext cx="8610600" cy="882650"/>
          </a:xfrm>
        </p:spPr>
        <p:txBody>
          <a:bodyPr>
            <a:normAutofit fontScale="90000"/>
          </a:bodyPr>
          <a:lstStyle/>
          <a:p>
            <a:r>
              <a:rPr lang="en-US" dirty="0" smtClean="0"/>
              <a:t>The espionage Act of 1917 and </a:t>
            </a:r>
            <a:br>
              <a:rPr lang="en-US" dirty="0" smtClean="0"/>
            </a:br>
            <a:r>
              <a:rPr lang="en-US" dirty="0" smtClean="0"/>
              <a:t>the Sedition Act of 1918</a:t>
            </a:r>
            <a:endParaRPr lang="en-US" dirty="0"/>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026989217"/>
      </p:ext>
    </p:extLst>
  </p:cSld>
  <p:clrMapOvr>
    <a:masterClrMapping/>
  </p:clrMapOvr>
  <mc:AlternateContent xmlns:mc="http://schemas.openxmlformats.org/markup-compatibility/2006" xmlns:p14="http://schemas.microsoft.com/office/powerpoint/2010/main">
    <mc:Choice Requires="p14">
      <p:transition spd="slow" p14:dur="2000" advTm="100717"/>
    </mc:Choice>
    <mc:Fallback xmlns="">
      <p:transition spd="slow" advTm="1007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838200" y="1752600"/>
            <a:ext cx="1828800" cy="2417085"/>
          </a:xfrm>
        </p:spPr>
      </p:pic>
      <p:sp>
        <p:nvSpPr>
          <p:cNvPr id="7" name="Title 6"/>
          <p:cNvSpPr>
            <a:spLocks noGrp="1"/>
          </p:cNvSpPr>
          <p:nvPr>
            <p:ph type="title"/>
          </p:nvPr>
        </p:nvSpPr>
        <p:spPr/>
        <p:txBody>
          <a:bodyPr/>
          <a:lstStyle/>
          <a:p>
            <a:r>
              <a:rPr lang="en-US" dirty="0" smtClean="0"/>
              <a:t>The arrest of Eugene V. Debs, 1918</a:t>
            </a:r>
            <a:endParaRPr lang="en-US" dirty="0"/>
          </a:p>
        </p:txBody>
      </p:sp>
      <p:sp>
        <p:nvSpPr>
          <p:cNvPr id="9" name="Text Placeholder 8"/>
          <p:cNvSpPr>
            <a:spLocks noGrp="1"/>
          </p:cNvSpPr>
          <p:nvPr>
            <p:ph type="body" sz="half" idx="4294967295"/>
          </p:nvPr>
        </p:nvSpPr>
        <p:spPr>
          <a:xfrm>
            <a:off x="304800" y="4197926"/>
            <a:ext cx="8610600" cy="2507674"/>
          </a:xfrm>
        </p:spPr>
        <p:txBody>
          <a:bodyPr>
            <a:noAutofit/>
          </a:bodyPr>
          <a:lstStyle/>
          <a:p>
            <a:pPr marL="45720" indent="0">
              <a:buNone/>
            </a:pPr>
            <a:r>
              <a:rPr lang="en-US" sz="1300" b="1" dirty="0" smtClean="0">
                <a:latin typeface="Courier New" pitchFamily="49" charset="0"/>
                <a:cs typeface="Courier New" pitchFamily="49" charset="0"/>
              </a:rPr>
              <a:t>“Let </a:t>
            </a:r>
            <a:r>
              <a:rPr lang="en-US" sz="1300" b="1" dirty="0">
                <a:latin typeface="Courier New" pitchFamily="49" charset="0"/>
                <a:cs typeface="Courier New" pitchFamily="49" charset="0"/>
              </a:rPr>
              <a:t>me emphasize the fact—and it cannot be repeated too often—that the working class who fight all the battles, the working class who make the supreme sacrifices, the working class who freely shed their blood and furnish the corpses, have never yet had a voice in either declaring war or making peace. It is the ruling class that invariably does both. They alone declare war and they alone make peace. </a:t>
            </a:r>
            <a:r>
              <a:rPr lang="en-US" sz="1300" b="1" dirty="0" smtClean="0">
                <a:latin typeface="Courier New" pitchFamily="49" charset="0"/>
                <a:cs typeface="Courier New" pitchFamily="49" charset="0"/>
              </a:rPr>
              <a:t>“Yours </a:t>
            </a:r>
            <a:r>
              <a:rPr lang="en-US" sz="1300" b="1" dirty="0">
                <a:latin typeface="Courier New" pitchFamily="49" charset="0"/>
                <a:cs typeface="Courier New" pitchFamily="49" charset="0"/>
              </a:rPr>
              <a:t>not to reason why; </a:t>
            </a:r>
            <a:r>
              <a:rPr lang="en-US" sz="1300" b="1" dirty="0" smtClean="0">
                <a:latin typeface="Courier New" pitchFamily="49" charset="0"/>
                <a:cs typeface="Courier New" pitchFamily="49" charset="0"/>
              </a:rPr>
              <a:t>Yours </a:t>
            </a:r>
            <a:r>
              <a:rPr lang="en-US" sz="1300" b="1" dirty="0">
                <a:latin typeface="Courier New" pitchFamily="49" charset="0"/>
                <a:cs typeface="Courier New" pitchFamily="49" charset="0"/>
              </a:rPr>
              <a:t>but to do and die</a:t>
            </a:r>
            <a:r>
              <a:rPr lang="en-US" sz="1300" b="1" dirty="0" smtClean="0">
                <a:latin typeface="Courier New" pitchFamily="49" charset="0"/>
                <a:cs typeface="Courier New" pitchFamily="49" charset="0"/>
              </a:rPr>
              <a:t>.”  That </a:t>
            </a:r>
            <a:r>
              <a:rPr lang="en-US" sz="1300" b="1" dirty="0">
                <a:latin typeface="Courier New" pitchFamily="49" charset="0"/>
                <a:cs typeface="Courier New" pitchFamily="49" charset="0"/>
              </a:rPr>
              <a:t>is their motto and we object on the part of the awakening workers of this nation. </a:t>
            </a:r>
            <a:r>
              <a:rPr lang="en-US" sz="1300" b="1" dirty="0" smtClean="0">
                <a:latin typeface="Courier New" pitchFamily="49" charset="0"/>
                <a:cs typeface="Courier New" pitchFamily="49" charset="0"/>
              </a:rPr>
              <a:t>If </a:t>
            </a:r>
            <a:r>
              <a:rPr lang="en-US" sz="1300" b="1" dirty="0">
                <a:latin typeface="Courier New" pitchFamily="49" charset="0"/>
                <a:cs typeface="Courier New" pitchFamily="49" charset="0"/>
              </a:rPr>
              <a:t>war is right let it be declared by the people. You who have your lives to lose, you certainly above all others have the right to decide the momentous issue of war or peace. </a:t>
            </a:r>
            <a:r>
              <a:rPr lang="en-US" sz="1300" b="1" dirty="0" smtClean="0">
                <a:latin typeface="Courier New" pitchFamily="49" charset="0"/>
                <a:cs typeface="Courier New" pitchFamily="49" charset="0"/>
              </a:rPr>
              <a:t>“  - </a:t>
            </a:r>
            <a:r>
              <a:rPr lang="en-US" sz="1300" b="1" dirty="0" smtClean="0">
                <a:effectLst>
                  <a:outerShdw blurRad="38100" dist="38100" dir="2700000" algn="tl">
                    <a:srgbClr val="000000">
                      <a:alpha val="43137"/>
                    </a:srgbClr>
                  </a:outerShdw>
                </a:effectLst>
                <a:latin typeface="Courier New" pitchFamily="49" charset="0"/>
                <a:cs typeface="Courier New" pitchFamily="49" charset="0"/>
              </a:rPr>
              <a:t>Eugene V. Debs, June 16, 1918, Canton, Ohio</a:t>
            </a:r>
            <a:endParaRPr lang="en-US" sz="1300" b="1" dirty="0">
              <a:effectLst>
                <a:outerShdw blurRad="38100" dist="38100" dir="2700000" algn="tl">
                  <a:srgbClr val="000000">
                    <a:alpha val="43137"/>
                  </a:srgbClr>
                </a:outerShdw>
              </a:effectLst>
              <a:latin typeface="Courier New" pitchFamily="49" charset="0"/>
              <a:cs typeface="Courier New" pitchFamily="49" charset="0"/>
            </a:endParaRPr>
          </a:p>
          <a:p>
            <a:pPr marL="45720" indent="0">
              <a:buNone/>
            </a:pPr>
            <a:endParaRPr lang="en-US" sz="1300" b="1" dirty="0">
              <a:effectLst>
                <a:outerShdw blurRad="38100" dist="38100" dir="2700000" algn="tl">
                  <a:srgbClr val="000000">
                    <a:alpha val="43137"/>
                  </a:srgbClr>
                </a:outerShdw>
              </a:effectLst>
            </a:endParaRPr>
          </a:p>
        </p:txBody>
      </p:sp>
      <p:sp>
        <p:nvSpPr>
          <p:cNvPr id="11" name="Rounded Rectangle 10"/>
          <p:cNvSpPr/>
          <p:nvPr/>
        </p:nvSpPr>
        <p:spPr>
          <a:xfrm>
            <a:off x="3048000" y="1752600"/>
            <a:ext cx="4724400" cy="243840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sz="1600" u="sng" dirty="0" smtClean="0">
                <a:solidFill>
                  <a:schemeClr val="tx1"/>
                </a:solidFill>
                <a:cs typeface="Courier New" pitchFamily="49" charset="0"/>
              </a:rPr>
              <a:t>ANTI-WAR ADVOCATES:</a:t>
            </a:r>
          </a:p>
          <a:p>
            <a:r>
              <a:rPr lang="en-US" sz="1600" dirty="0" smtClean="0">
                <a:solidFill>
                  <a:schemeClr val="tx1"/>
                </a:solidFill>
                <a:cs typeface="Courier New" pitchFamily="49" charset="0"/>
              </a:rPr>
              <a:t>Many union organizers and labor activists opposed the war, arguing that working men were forced to fight and kill one another for the benefit of rulers, bankers, and businessmen.  Frank Little, picture to the right, was lynched in Butte, Montana while organizing anti-war protests which discouraged men to sign up for the draft. Little was a member of the I.W.W., or the “Wobblies.” </a:t>
            </a:r>
            <a:endParaRPr lang="en-US" sz="1600" dirty="0">
              <a:solidFill>
                <a:schemeClr val="tx1"/>
              </a:solidFill>
              <a:cs typeface="Courier New" pitchFamily="49" charset="0"/>
            </a:endParaRP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779443806"/>
      </p:ext>
    </p:extLst>
  </p:cSld>
  <p:clrMapOvr>
    <a:masterClrMapping/>
  </p:clrMapOvr>
  <mc:AlternateContent xmlns:mc="http://schemas.openxmlformats.org/markup-compatibility/2006" xmlns:p14="http://schemas.microsoft.com/office/powerpoint/2010/main">
    <mc:Choice Requires="p14">
      <p:transition spd="slow" p14:dur="2000" advTm="145118"/>
    </mc:Choice>
    <mc:Fallback xmlns="">
      <p:transition spd="slow" advTm="14511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idx="1"/>
          </p:nvPr>
        </p:nvPicPr>
        <p:blipFill>
          <a:blip r:embed="rId4">
            <a:extLst>
              <a:ext uri="{28A0092B-C50C-407E-A947-70E740481C1C}">
                <a14:useLocalDpi xmlns:a14="http://schemas.microsoft.com/office/drawing/2010/main" val="0"/>
              </a:ext>
            </a:extLst>
          </a:blip>
          <a:srcRect t="9321" b="9321"/>
          <a:stretch>
            <a:fillRect/>
          </a:stretch>
        </p:blipFill>
        <p:spPr/>
      </p:pic>
      <p:sp>
        <p:nvSpPr>
          <p:cNvPr id="4" name="Text Placeholder 3"/>
          <p:cNvSpPr>
            <a:spLocks noGrp="1"/>
          </p:cNvSpPr>
          <p:nvPr>
            <p:ph type="body" sz="half" idx="2"/>
          </p:nvPr>
        </p:nvSpPr>
        <p:spPr>
          <a:xfrm>
            <a:off x="7092523" y="3886200"/>
            <a:ext cx="1739172" cy="2415368"/>
          </a:xfrm>
        </p:spPr>
        <p:txBody>
          <a:bodyPr>
            <a:noAutofit/>
          </a:bodyPr>
          <a:lstStyle/>
          <a:p>
            <a:r>
              <a:rPr lang="en-US" dirty="0" smtClean="0"/>
              <a:t>“</a:t>
            </a:r>
            <a:r>
              <a:rPr lang="en-US" dirty="0"/>
              <a:t>I</a:t>
            </a:r>
            <a:r>
              <a:rPr lang="en-US" dirty="0" smtClean="0"/>
              <a:t>t is extremely dangerous to exercise the constitutional right to free speech in a country fighting to make democracy safe in the world.”</a:t>
            </a:r>
            <a:endParaRPr lang="en-US" dirty="0"/>
          </a:p>
        </p:txBody>
      </p:sp>
      <p:sp>
        <p:nvSpPr>
          <p:cNvPr id="3" name="Title 2"/>
          <p:cNvSpPr>
            <a:spLocks noGrp="1"/>
          </p:cNvSpPr>
          <p:nvPr>
            <p:ph type="title"/>
          </p:nvPr>
        </p:nvSpPr>
        <p:spPr>
          <a:xfrm>
            <a:off x="7162800" y="460248"/>
            <a:ext cx="1676400" cy="682752"/>
          </a:xfrm>
        </p:spPr>
        <p:txBody>
          <a:bodyPr/>
          <a:lstStyle/>
          <a:p>
            <a:r>
              <a:rPr lang="en-US" dirty="0" smtClean="0"/>
              <a:t>EUGENE V. Debs:</a:t>
            </a:r>
            <a:endParaRPr lang="en-US" dirty="0"/>
          </a:p>
        </p:txBody>
      </p:sp>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92522" y="1143000"/>
            <a:ext cx="1739173" cy="2608760"/>
          </a:xfrm>
          <a:prstGeom prst="rect">
            <a:avLst/>
          </a:prstGeom>
        </p:spPr>
      </p:pic>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180796031"/>
      </p:ext>
    </p:extLst>
  </p:cSld>
  <p:clrMapOvr>
    <a:masterClrMapping/>
  </p:clrMapOvr>
  <mc:AlternateContent xmlns:mc="http://schemas.openxmlformats.org/markup-compatibility/2006" xmlns:p14="http://schemas.microsoft.com/office/powerpoint/2010/main">
    <mc:Choice Requires="p14">
      <p:transition spd="slow" p14:dur="2000" advTm="44853"/>
    </mc:Choice>
    <mc:Fallback xmlns="">
      <p:transition spd="slow" advTm="4485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sz="half" idx="1"/>
          </p:nvPr>
        </p:nvSpPr>
        <p:spPr>
          <a:xfrm>
            <a:off x="457200" y="1719072"/>
            <a:ext cx="4267200" cy="4870928"/>
          </a:xfrm>
        </p:spPr>
        <p:txBody>
          <a:bodyPr>
            <a:normAutofit fontScale="77500" lnSpcReduction="20000"/>
          </a:bodyPr>
          <a:lstStyle/>
          <a:p>
            <a:pPr marL="45720" indent="0">
              <a:buNone/>
            </a:pPr>
            <a:r>
              <a:rPr lang="en-US" dirty="0" smtClean="0">
                <a:cs typeface="Courier New" pitchFamily="49" charset="0"/>
              </a:rPr>
              <a:t>Some German-Americans were persecuted during the war, as well, particularly those who would not support the Liberty Loan drives or those who spoke the German language in public places.  Teaching German in schools was sometimes forbidden, and common German foods, like frankfurters or sauerkraut, took on more American names, like “Liberty Sausages” and “Liberty Cabbage.”  Dachshunds, like the one above, became “Liberty Hounds!” </a:t>
            </a:r>
            <a:endParaRPr lang="en-US" dirty="0">
              <a:cs typeface="Courier New" pitchFamily="49" charset="0"/>
            </a:endParaRPr>
          </a:p>
        </p:txBody>
      </p:sp>
      <p:sp>
        <p:nvSpPr>
          <p:cNvPr id="3" name="Title 2"/>
          <p:cNvSpPr>
            <a:spLocks noGrp="1"/>
          </p:cNvSpPr>
          <p:nvPr>
            <p:ph type="title"/>
          </p:nvPr>
        </p:nvSpPr>
        <p:spPr/>
        <p:txBody>
          <a:bodyPr/>
          <a:lstStyle/>
          <a:p>
            <a:r>
              <a:rPr lang="en-US" dirty="0" smtClean="0"/>
              <a:t>Anti-German behavior during World War I</a:t>
            </a:r>
            <a:endParaRPr lang="en-US" dirty="0"/>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53000" y="1710927"/>
            <a:ext cx="3276600" cy="4879073"/>
          </a:xfrm>
          <a:prstGeom prst="rect">
            <a:avLst/>
          </a:prstGeom>
        </p:spPr>
      </p:pic>
      <p:pic>
        <p:nvPicPr>
          <p:cNvPr id="7" name="Audio 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pic>
        <p:nvPicPr>
          <p:cNvPr id="205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54288" y="1608138"/>
            <a:ext cx="4035425" cy="4408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06688" y="1760538"/>
            <a:ext cx="4035425" cy="4408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42637675"/>
      </p:ext>
    </p:extLst>
  </p:cSld>
  <p:clrMapOvr>
    <a:masterClrMapping/>
  </p:clrMapOvr>
  <mc:AlternateContent xmlns:mc="http://schemas.openxmlformats.org/markup-compatibility/2006" xmlns:p14="http://schemas.microsoft.com/office/powerpoint/2010/main">
    <mc:Choice Requires="p14">
      <p:transition spd="slow" p14:dur="2000" advTm="112790"/>
    </mc:Choice>
    <mc:Fallback xmlns="">
      <p:transition spd="slow" advTm="11279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type="pic" idx="1"/>
          </p:nvPr>
        </p:nvPicPr>
        <p:blipFill>
          <a:blip r:embed="rId4" cstate="print">
            <a:extLst>
              <a:ext uri="{28A0092B-C50C-407E-A947-70E740481C1C}">
                <a14:useLocalDpi xmlns:a14="http://schemas.microsoft.com/office/drawing/2010/main" val="0"/>
              </a:ext>
            </a:extLst>
          </a:blip>
          <a:srcRect l="15163" r="15163"/>
          <a:stretch>
            <a:fillRect/>
          </a:stretch>
        </p:blipFill>
        <p:spPr/>
      </p:pic>
      <p:sp>
        <p:nvSpPr>
          <p:cNvPr id="7" name="Text Placeholder 6"/>
          <p:cNvSpPr>
            <a:spLocks noGrp="1"/>
          </p:cNvSpPr>
          <p:nvPr>
            <p:ph type="body" sz="half" idx="2"/>
          </p:nvPr>
        </p:nvSpPr>
        <p:spPr>
          <a:xfrm>
            <a:off x="7162800" y="1295400"/>
            <a:ext cx="1676400" cy="5257800"/>
          </a:xfrm>
        </p:spPr>
        <p:txBody>
          <a:bodyPr>
            <a:normAutofit/>
          </a:bodyPr>
          <a:lstStyle/>
          <a:p>
            <a:r>
              <a:rPr lang="en-US" dirty="0" smtClean="0">
                <a:latin typeface="Andalus" pitchFamily="18" charset="-78"/>
                <a:cs typeface="Andalus" pitchFamily="18" charset="-78"/>
              </a:rPr>
              <a:t>The three nations in the Triple Alliance were: </a:t>
            </a:r>
          </a:p>
          <a:p>
            <a:pPr marL="285750" indent="-285750">
              <a:buFont typeface="Wingdings" pitchFamily="2" charset="2"/>
              <a:buChar char="v"/>
            </a:pPr>
            <a:endParaRPr lang="en-US" dirty="0">
              <a:latin typeface="Andalus" pitchFamily="18" charset="-78"/>
              <a:cs typeface="Andalus" pitchFamily="18" charset="-78"/>
            </a:endParaRPr>
          </a:p>
          <a:p>
            <a:pPr marL="285750" indent="-285750">
              <a:buFont typeface="Wingdings" pitchFamily="2" charset="2"/>
              <a:buChar char="v"/>
            </a:pPr>
            <a:r>
              <a:rPr lang="en-US" dirty="0" smtClean="0">
                <a:latin typeface="Andalus" pitchFamily="18" charset="-78"/>
                <a:cs typeface="Andalus" pitchFamily="18" charset="-78"/>
              </a:rPr>
              <a:t>Germany</a:t>
            </a:r>
          </a:p>
          <a:p>
            <a:pPr marL="285750" indent="-285750">
              <a:buFont typeface="Wingdings" pitchFamily="2" charset="2"/>
              <a:buChar char="v"/>
            </a:pPr>
            <a:endParaRPr lang="en-US" dirty="0">
              <a:latin typeface="Andalus" pitchFamily="18" charset="-78"/>
              <a:cs typeface="Andalus" pitchFamily="18" charset="-78"/>
            </a:endParaRPr>
          </a:p>
          <a:p>
            <a:pPr marL="285750" indent="-285750">
              <a:buFont typeface="Wingdings" pitchFamily="2" charset="2"/>
              <a:buChar char="v"/>
            </a:pPr>
            <a:r>
              <a:rPr lang="en-US" dirty="0" smtClean="0">
                <a:latin typeface="Andalus" pitchFamily="18" charset="-78"/>
                <a:cs typeface="Andalus" pitchFamily="18" charset="-78"/>
              </a:rPr>
              <a:t>Austria-Hungary</a:t>
            </a:r>
          </a:p>
          <a:p>
            <a:pPr marL="285750" indent="-285750">
              <a:buFont typeface="Wingdings" pitchFamily="2" charset="2"/>
              <a:buChar char="v"/>
            </a:pPr>
            <a:endParaRPr lang="en-US" dirty="0">
              <a:latin typeface="Andalus" pitchFamily="18" charset="-78"/>
              <a:cs typeface="Andalus" pitchFamily="18" charset="-78"/>
            </a:endParaRPr>
          </a:p>
          <a:p>
            <a:pPr marL="285750" indent="-285750">
              <a:buFont typeface="Wingdings" pitchFamily="2" charset="2"/>
              <a:buChar char="v"/>
            </a:pPr>
            <a:r>
              <a:rPr lang="en-US" dirty="0" smtClean="0">
                <a:latin typeface="Andalus" pitchFamily="18" charset="-78"/>
                <a:cs typeface="Andalus" pitchFamily="18" charset="-78"/>
              </a:rPr>
              <a:t>Italy</a:t>
            </a:r>
          </a:p>
          <a:p>
            <a:endParaRPr lang="en-US" dirty="0">
              <a:latin typeface="Andalus" pitchFamily="18" charset="-78"/>
              <a:cs typeface="Andalus" pitchFamily="18" charset="-78"/>
            </a:endParaRPr>
          </a:p>
          <a:p>
            <a:r>
              <a:rPr lang="en-US" dirty="0" smtClean="0">
                <a:latin typeface="Andalus" pitchFamily="18" charset="-78"/>
                <a:cs typeface="Andalus" pitchFamily="18" charset="-78"/>
              </a:rPr>
              <a:t>NOTE: Italy had promised to protect Germany only against French invasion, and did not join the war effort against England and Russia.</a:t>
            </a:r>
            <a:endParaRPr lang="en-US" dirty="0">
              <a:latin typeface="Andalus" pitchFamily="18" charset="-78"/>
              <a:cs typeface="Andalus" pitchFamily="18" charset="-78"/>
            </a:endParaRPr>
          </a:p>
        </p:txBody>
      </p:sp>
      <p:sp>
        <p:nvSpPr>
          <p:cNvPr id="3" name="Title 2"/>
          <p:cNvSpPr>
            <a:spLocks noGrp="1"/>
          </p:cNvSpPr>
          <p:nvPr>
            <p:ph type="title"/>
          </p:nvPr>
        </p:nvSpPr>
        <p:spPr>
          <a:xfrm>
            <a:off x="7162800" y="460248"/>
            <a:ext cx="1676400" cy="835152"/>
          </a:xfrm>
        </p:spPr>
        <p:txBody>
          <a:bodyPr/>
          <a:lstStyle/>
          <a:p>
            <a:r>
              <a:rPr lang="en-US" b="1" u="sng" dirty="0" smtClean="0">
                <a:solidFill>
                  <a:schemeClr val="tx1"/>
                </a:solidFill>
                <a:latin typeface="Poor Richard" pitchFamily="18" charset="0"/>
              </a:rPr>
              <a:t>The Triple Alliance</a:t>
            </a:r>
            <a:endParaRPr lang="en-US" b="1" u="sng" dirty="0">
              <a:solidFill>
                <a:schemeClr val="tx1"/>
              </a:solidFill>
              <a:latin typeface="Poor Richard" pitchFamily="18" charset="0"/>
            </a:endParaRP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739769773"/>
      </p:ext>
    </p:extLst>
  </p:cSld>
  <p:clrMapOvr>
    <a:masterClrMapping/>
  </p:clrMapOvr>
  <mc:AlternateContent xmlns:mc="http://schemas.openxmlformats.org/markup-compatibility/2006" xmlns:p14="http://schemas.microsoft.com/office/powerpoint/2010/main">
    <mc:Choice Requires="p14">
      <p:transition spd="slow" p14:dur="2000" advTm="43453"/>
    </mc:Choice>
    <mc:Fallback xmlns="">
      <p:transition spd="slow" advTm="4345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 y="5029200"/>
            <a:ext cx="6019800" cy="609600"/>
          </a:xfrm>
        </p:spPr>
        <p:txBody>
          <a:bodyPr/>
          <a:lstStyle/>
          <a:p>
            <a:r>
              <a:rPr lang="en-US" dirty="0" smtClean="0">
                <a:solidFill>
                  <a:schemeClr val="bg1"/>
                </a:solidFill>
              </a:rPr>
              <a:t>The AEF Fighting the Great War in Europe</a:t>
            </a:r>
            <a:endParaRPr lang="en-US" dirty="0">
              <a:solidFill>
                <a:schemeClr val="bg1"/>
              </a:solidFill>
            </a:endParaRPr>
          </a:p>
        </p:txBody>
      </p:sp>
      <p:sp>
        <p:nvSpPr>
          <p:cNvPr id="2" name="Title 1"/>
          <p:cNvSpPr>
            <a:spLocks noGrp="1"/>
          </p:cNvSpPr>
          <p:nvPr>
            <p:ph type="title"/>
          </p:nvPr>
        </p:nvSpPr>
        <p:spPr>
          <a:xfrm>
            <a:off x="235640" y="3863165"/>
            <a:ext cx="6546622" cy="1128932"/>
          </a:xfrm>
        </p:spPr>
        <p:txBody>
          <a:bodyPr/>
          <a:lstStyle/>
          <a:p>
            <a:pPr algn="l"/>
            <a:r>
              <a:rPr lang="en-US" dirty="0" smtClean="0"/>
              <a:t>Americans at War,</a:t>
            </a:r>
            <a:br>
              <a:rPr lang="en-US" dirty="0" smtClean="0"/>
            </a:br>
            <a:r>
              <a:rPr lang="en-US" dirty="0" smtClean="0"/>
              <a:t> 1917 - 1918</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4892">
            <a:off x="2314657" y="658524"/>
            <a:ext cx="1905000" cy="2801471"/>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859467">
            <a:off x="4221806" y="702227"/>
            <a:ext cx="1981200" cy="2961893"/>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1411814">
            <a:off x="284366" y="739922"/>
            <a:ext cx="2057401" cy="2886503"/>
          </a:xfrm>
          <a:prstGeom prst="rect">
            <a:avLst/>
          </a:prstGeom>
        </p:spPr>
      </p:pic>
    </p:spTree>
    <p:extLst>
      <p:ext uri="{BB962C8B-B14F-4D97-AF65-F5344CB8AC3E}">
        <p14:creationId xmlns:p14="http://schemas.microsoft.com/office/powerpoint/2010/main" val="131603793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600200" y="1752600"/>
            <a:ext cx="5791200" cy="3734904"/>
          </a:xfrm>
        </p:spPr>
      </p:pic>
      <p:sp>
        <p:nvSpPr>
          <p:cNvPr id="2" name="Content Placeholder 1"/>
          <p:cNvSpPr>
            <a:spLocks noGrp="1"/>
          </p:cNvSpPr>
          <p:nvPr>
            <p:ph sz="half" idx="2"/>
          </p:nvPr>
        </p:nvSpPr>
        <p:spPr>
          <a:xfrm>
            <a:off x="609600" y="5562600"/>
            <a:ext cx="7467600" cy="1143000"/>
          </a:xfrm>
        </p:spPr>
        <p:txBody>
          <a:bodyPr>
            <a:normAutofit fontScale="70000" lnSpcReduction="20000"/>
          </a:bodyPr>
          <a:lstStyle/>
          <a:p>
            <a:pPr marL="45720" indent="0">
              <a:buNone/>
            </a:pPr>
            <a:r>
              <a:rPr lang="en-US" dirty="0">
                <a:solidFill>
                  <a:schemeClr val="tx1"/>
                </a:solidFill>
              </a:rPr>
              <a:t>As of April, 1917, 844 Allied vessels had been sunk by German U-Boats.   Establishing “Freedom of the Seas” was a principle cause of US entry into the war, and establishing safe trade routes to our allies ports became a key priority</a:t>
            </a:r>
            <a:r>
              <a:rPr lang="en-US" dirty="0">
                <a:solidFill>
                  <a:schemeClr val="bg2">
                    <a:lumMod val="50000"/>
                  </a:schemeClr>
                </a:solidFill>
              </a:rPr>
              <a:t>. </a:t>
            </a:r>
            <a:endParaRPr lang="en-US" dirty="0"/>
          </a:p>
        </p:txBody>
      </p:sp>
      <p:sp>
        <p:nvSpPr>
          <p:cNvPr id="3" name="Title 2"/>
          <p:cNvSpPr>
            <a:spLocks noGrp="1"/>
          </p:cNvSpPr>
          <p:nvPr>
            <p:ph type="title"/>
          </p:nvPr>
        </p:nvSpPr>
        <p:spPr/>
        <p:txBody>
          <a:bodyPr>
            <a:normAutofit/>
          </a:bodyPr>
          <a:lstStyle/>
          <a:p>
            <a:r>
              <a:rPr lang="en-US" sz="2400" dirty="0" smtClean="0"/>
              <a:t>Unrestricted Submarine Warfare</a:t>
            </a:r>
            <a:endParaRPr lang="en-US" sz="2400" dirty="0"/>
          </a:p>
        </p:txBody>
      </p:sp>
    </p:spTree>
    <p:extLst>
      <p:ext uri="{BB962C8B-B14F-4D97-AF65-F5344CB8AC3E}">
        <p14:creationId xmlns:p14="http://schemas.microsoft.com/office/powerpoint/2010/main" val="277336680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14620" b="14620"/>
          <a:stretch>
            <a:fillRect/>
          </a:stretch>
        </p:blipFill>
        <p:spPr/>
      </p:pic>
      <p:sp>
        <p:nvSpPr>
          <p:cNvPr id="6" name="Text Placeholder 5"/>
          <p:cNvSpPr>
            <a:spLocks noGrp="1"/>
          </p:cNvSpPr>
          <p:nvPr>
            <p:ph type="body" sz="half" idx="2"/>
          </p:nvPr>
        </p:nvSpPr>
        <p:spPr>
          <a:xfrm>
            <a:off x="7008125" y="2209800"/>
            <a:ext cx="1981200" cy="4953000"/>
          </a:xfrm>
        </p:spPr>
        <p:txBody>
          <a:bodyPr>
            <a:normAutofit/>
          </a:bodyPr>
          <a:lstStyle/>
          <a:p>
            <a:r>
              <a:rPr lang="en-US" dirty="0" smtClean="0">
                <a:solidFill>
                  <a:schemeClr val="tx1"/>
                </a:solidFill>
              </a:rPr>
              <a:t>Germany was able to set up an effective blockade of England during World War I by using its U-Boats to sink trade vessels approaching or leaving the isle.  Unable to receive food and supplies from abroad, the English population suffered and the war effort seemed doomed.  In 1917, the situation appeared to be grave.</a:t>
            </a:r>
            <a:endParaRPr lang="en-US" dirty="0">
              <a:solidFill>
                <a:schemeClr val="tx1"/>
              </a:solidFill>
            </a:endParaRPr>
          </a:p>
        </p:txBody>
      </p:sp>
      <p:sp>
        <p:nvSpPr>
          <p:cNvPr id="4" name="Title 3"/>
          <p:cNvSpPr>
            <a:spLocks noGrp="1"/>
          </p:cNvSpPr>
          <p:nvPr>
            <p:ph type="title"/>
          </p:nvPr>
        </p:nvSpPr>
        <p:spPr>
          <a:xfrm>
            <a:off x="7158250" y="990600"/>
            <a:ext cx="1680949" cy="1066800"/>
          </a:xfrm>
        </p:spPr>
        <p:txBody>
          <a:bodyPr>
            <a:normAutofit fontScale="90000"/>
          </a:bodyPr>
          <a:lstStyle/>
          <a:p>
            <a:r>
              <a:rPr lang="en-US" dirty="0" smtClean="0">
                <a:solidFill>
                  <a:schemeClr val="tx1"/>
                </a:solidFill>
              </a:rPr>
              <a:t>The German Blockade of England,  WW I</a:t>
            </a:r>
            <a:endParaRPr lang="en-US" dirty="0">
              <a:solidFill>
                <a:schemeClr val="tx1"/>
              </a:solidFill>
            </a:endParaRPr>
          </a:p>
        </p:txBody>
      </p:sp>
    </p:spTree>
    <p:extLst>
      <p:ext uri="{BB962C8B-B14F-4D97-AF65-F5344CB8AC3E}">
        <p14:creationId xmlns:p14="http://schemas.microsoft.com/office/powerpoint/2010/main" val="369164882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533030" y="1828800"/>
            <a:ext cx="4038600" cy="2548079"/>
          </a:xfrm>
        </p:spPr>
      </p:pic>
      <p:sp>
        <p:nvSpPr>
          <p:cNvPr id="2" name="Content Placeholder 1"/>
          <p:cNvSpPr>
            <a:spLocks noGrp="1"/>
          </p:cNvSpPr>
          <p:nvPr>
            <p:ph sz="half" idx="2"/>
          </p:nvPr>
        </p:nvSpPr>
        <p:spPr/>
        <p:txBody>
          <a:bodyPr>
            <a:normAutofit fontScale="85000" lnSpcReduction="10000"/>
          </a:bodyPr>
          <a:lstStyle/>
          <a:p>
            <a:pPr marL="45720" indent="0">
              <a:buNone/>
            </a:pPr>
            <a:r>
              <a:rPr lang="en-US" dirty="0"/>
              <a:t>In 1917, Germany had just forced the Russians to quit the war, and seemed to be close to victory.  After the Bolshevik Revolution, the resolve of the Russian people to fight in Europe was at an all time low.  When Vladimir Lenin promised, “Land, Bread, and Peace,” he was received. </a:t>
            </a:r>
          </a:p>
        </p:txBody>
      </p:sp>
      <p:sp>
        <p:nvSpPr>
          <p:cNvPr id="5" name="Title 4"/>
          <p:cNvSpPr>
            <a:spLocks noGrp="1"/>
          </p:cNvSpPr>
          <p:nvPr>
            <p:ph type="title"/>
          </p:nvPr>
        </p:nvSpPr>
        <p:spPr/>
        <p:txBody>
          <a:bodyPr>
            <a:normAutofit/>
          </a:bodyPr>
          <a:lstStyle/>
          <a:p>
            <a:r>
              <a:rPr lang="en-US" sz="2800" dirty="0" smtClean="0"/>
              <a:t>Turmoil and revolution in </a:t>
            </a:r>
            <a:r>
              <a:rPr lang="en-US" sz="2800" dirty="0" err="1" smtClean="0"/>
              <a:t>russia</a:t>
            </a:r>
            <a:endParaRPr lang="en-US" sz="2800" dirty="0"/>
          </a:p>
        </p:txBody>
      </p:sp>
    </p:spTree>
    <p:extLst>
      <p:ext uri="{BB962C8B-B14F-4D97-AF65-F5344CB8AC3E}">
        <p14:creationId xmlns:p14="http://schemas.microsoft.com/office/powerpoint/2010/main" val="56084126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02669" y="457200"/>
            <a:ext cx="6316579" cy="2667000"/>
          </a:xfrm>
        </p:spPr>
      </p:pic>
      <p:sp>
        <p:nvSpPr>
          <p:cNvPr id="2" name="Text Placeholder 1"/>
          <p:cNvSpPr>
            <a:spLocks noGrp="1"/>
          </p:cNvSpPr>
          <p:nvPr>
            <p:ph type="body" sz="half" idx="2"/>
          </p:nvPr>
        </p:nvSpPr>
        <p:spPr>
          <a:xfrm>
            <a:off x="7159752" y="2286000"/>
            <a:ext cx="1673352" cy="4038600"/>
          </a:xfrm>
        </p:spPr>
        <p:txBody>
          <a:bodyPr>
            <a:normAutofit lnSpcReduction="10000"/>
          </a:bodyPr>
          <a:lstStyle/>
          <a:p>
            <a:r>
              <a:rPr lang="en-US" dirty="0" smtClean="0"/>
              <a:t>Americans were able to protect merchant vessels by using our productivity to our advantage.  The mass production of destroyers and depth charges proved extremely effective in protecting American merchant vessels and supply ships. </a:t>
            </a:r>
            <a:endParaRPr lang="en-US" dirty="0"/>
          </a:p>
        </p:txBody>
      </p:sp>
      <p:sp>
        <p:nvSpPr>
          <p:cNvPr id="3" name="Title 2"/>
          <p:cNvSpPr>
            <a:spLocks noGrp="1"/>
          </p:cNvSpPr>
          <p:nvPr>
            <p:ph type="title"/>
          </p:nvPr>
        </p:nvSpPr>
        <p:spPr/>
        <p:txBody>
          <a:bodyPr>
            <a:normAutofit/>
          </a:bodyPr>
          <a:lstStyle/>
          <a:p>
            <a:r>
              <a:rPr lang="en-US" sz="2800" dirty="0" smtClean="0">
                <a:solidFill>
                  <a:schemeClr val="tx1"/>
                </a:solidFill>
                <a:latin typeface="Nyala" pitchFamily="2" charset="0"/>
              </a:rPr>
              <a:t>The convoy system</a:t>
            </a:r>
            <a:endParaRPr lang="en-US" sz="2800" dirty="0">
              <a:solidFill>
                <a:schemeClr val="tx1"/>
              </a:solidFill>
              <a:latin typeface="Nyala" pitchFamily="2" charset="0"/>
            </a:endParaRPr>
          </a:p>
        </p:txBody>
      </p:sp>
      <p:sp>
        <p:nvSpPr>
          <p:cNvPr id="5" name="Rounded Rectangle 4"/>
          <p:cNvSpPr/>
          <p:nvPr/>
        </p:nvSpPr>
        <p:spPr>
          <a:xfrm>
            <a:off x="304800" y="3538728"/>
            <a:ext cx="6400800" cy="3014472"/>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r>
              <a:rPr lang="en-US" sz="2400" b="1" u="sng" dirty="0">
                <a:solidFill>
                  <a:schemeClr val="tx1"/>
                </a:solidFill>
                <a:latin typeface="Nyala" pitchFamily="2" charset="0"/>
              </a:rPr>
              <a:t>The Convoy System </a:t>
            </a:r>
            <a:r>
              <a:rPr lang="en-US" sz="2400" dirty="0">
                <a:solidFill>
                  <a:schemeClr val="tx1"/>
                </a:solidFill>
                <a:latin typeface="Nyala" pitchFamily="2" charset="0"/>
              </a:rPr>
              <a:t>– large groups of merchant vessels accompanied by cruisers and destroyers for safety – was used with great effect starting in 1917.  Although the German U-boats were effective, they also proved to be rather fragile.  A steady diet of American depth charges undermined their work.</a:t>
            </a:r>
            <a:endParaRPr lang="en-US" sz="2400" dirty="0"/>
          </a:p>
        </p:txBody>
      </p:sp>
    </p:spTree>
    <p:extLst>
      <p:ext uri="{BB962C8B-B14F-4D97-AF65-F5344CB8AC3E}">
        <p14:creationId xmlns:p14="http://schemas.microsoft.com/office/powerpoint/2010/main" val="277083598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457200" y="1945776"/>
            <a:ext cx="4038600" cy="3953874"/>
          </a:xfrm>
        </p:spPr>
      </p:pic>
      <p:pic>
        <p:nvPicPr>
          <p:cNvPr id="7" name="Content Placeholder 6"/>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5226076" y="1719263"/>
            <a:ext cx="2882847" cy="4406900"/>
          </a:xfrm>
        </p:spPr>
      </p:pic>
      <p:sp>
        <p:nvSpPr>
          <p:cNvPr id="3" name="Title 2"/>
          <p:cNvSpPr>
            <a:spLocks noGrp="1"/>
          </p:cNvSpPr>
          <p:nvPr>
            <p:ph type="title"/>
          </p:nvPr>
        </p:nvSpPr>
        <p:spPr/>
        <p:txBody>
          <a:bodyPr>
            <a:normAutofit fontScale="90000"/>
          </a:bodyPr>
          <a:lstStyle/>
          <a:p>
            <a:pPr algn="l"/>
            <a:r>
              <a:rPr lang="en-US" sz="2800" dirty="0" smtClean="0">
                <a:latin typeface="Poor Richard" panose="02080502050505020702" pitchFamily="18" charset="0"/>
              </a:rPr>
              <a:t>Ships were also painted with “Dazzle Camouflage” which made them more difficult targets for German U-boats.</a:t>
            </a:r>
            <a:endParaRPr lang="en-US" sz="2800" dirty="0">
              <a:latin typeface="Poor Richard" panose="02080502050505020702" pitchFamily="18" charset="0"/>
            </a:endParaRPr>
          </a:p>
        </p:txBody>
      </p:sp>
    </p:spTree>
    <p:extLst>
      <p:ext uri="{BB962C8B-B14F-4D97-AF65-F5344CB8AC3E}">
        <p14:creationId xmlns:p14="http://schemas.microsoft.com/office/powerpoint/2010/main" val="1957434641"/>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621956" y="1719263"/>
            <a:ext cx="3709088" cy="4406900"/>
          </a:xfrm>
        </p:spPr>
      </p:pic>
      <p:sp>
        <p:nvSpPr>
          <p:cNvPr id="4" name="Content Placeholder 3"/>
          <p:cNvSpPr>
            <a:spLocks noGrp="1"/>
          </p:cNvSpPr>
          <p:nvPr>
            <p:ph sz="half" idx="2"/>
          </p:nvPr>
        </p:nvSpPr>
        <p:spPr>
          <a:xfrm>
            <a:off x="4547746" y="1728362"/>
            <a:ext cx="4136136" cy="4953000"/>
          </a:xfrm>
        </p:spPr>
        <p:txBody>
          <a:bodyPr>
            <a:normAutofit fontScale="62500" lnSpcReduction="20000"/>
          </a:bodyPr>
          <a:lstStyle/>
          <a:p>
            <a:pPr marL="0" indent="0">
              <a:buNone/>
            </a:pPr>
            <a:r>
              <a:rPr lang="en-US" dirty="0" smtClean="0"/>
              <a:t>General John Pershing had gained fame for his role in subduing Mexican Revolutionary “</a:t>
            </a:r>
            <a:r>
              <a:rPr lang="en-US" dirty="0" err="1" smtClean="0"/>
              <a:t>Pancho</a:t>
            </a:r>
            <a:r>
              <a:rPr lang="en-US" dirty="0" smtClean="0"/>
              <a:t>” Villa during the early 1910s.  During World War I, he was the commander of the American Expeditionary Force – and cooperated closely with the French Commander Ferdinand Foch. One of the key points of contention during the war was who, ultimately would command American soldiers in combat.  Foch sought leadership over all Allied soldiers.  Pershing refused to grant him this power over most American soldiers; however, he allowed all African-American soldiers to serve under French leaders.</a:t>
            </a:r>
            <a:endParaRPr lang="en-US" dirty="0"/>
          </a:p>
        </p:txBody>
      </p:sp>
      <p:sp>
        <p:nvSpPr>
          <p:cNvPr id="2" name="Title 1"/>
          <p:cNvSpPr>
            <a:spLocks noGrp="1"/>
          </p:cNvSpPr>
          <p:nvPr>
            <p:ph type="title"/>
          </p:nvPr>
        </p:nvSpPr>
        <p:spPr/>
        <p:txBody>
          <a:bodyPr/>
          <a:lstStyle/>
          <a:p>
            <a:pPr algn="ctr"/>
            <a:r>
              <a:rPr lang="en-US" dirty="0" smtClean="0">
                <a:latin typeface="Poor Richard" panose="02080502050505020702" pitchFamily="18" charset="0"/>
              </a:rPr>
              <a:t>General John J. “Blackjack” Pershing</a:t>
            </a:r>
            <a:endParaRPr lang="en-US" dirty="0">
              <a:latin typeface="Poor Richard" panose="02080502050505020702" pitchFamily="18" charset="0"/>
            </a:endParaRPr>
          </a:p>
        </p:txBody>
      </p:sp>
    </p:spTree>
    <p:extLst>
      <p:ext uri="{BB962C8B-B14F-4D97-AF65-F5344CB8AC3E}">
        <p14:creationId xmlns:p14="http://schemas.microsoft.com/office/powerpoint/2010/main" val="415539561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3400" y="1060545"/>
            <a:ext cx="5992695" cy="4724400"/>
          </a:xfrm>
        </p:spPr>
      </p:pic>
      <p:sp>
        <p:nvSpPr>
          <p:cNvPr id="7" name="Text Placeholder 6"/>
          <p:cNvSpPr>
            <a:spLocks noGrp="1"/>
          </p:cNvSpPr>
          <p:nvPr>
            <p:ph type="body" sz="half" idx="2"/>
          </p:nvPr>
        </p:nvSpPr>
        <p:spPr>
          <a:xfrm>
            <a:off x="7105934" y="1828800"/>
            <a:ext cx="1981200" cy="5029200"/>
          </a:xfrm>
        </p:spPr>
        <p:txBody>
          <a:bodyPr>
            <a:normAutofit fontScale="92500"/>
          </a:bodyPr>
          <a:lstStyle/>
          <a:p>
            <a:r>
              <a:rPr lang="en-US" dirty="0" smtClean="0">
                <a:solidFill>
                  <a:schemeClr val="tx1"/>
                </a:solidFill>
              </a:rPr>
              <a:t>At the start of American participation in the war effort, Pershing was opposed to any American troops serving under foreign commanders.  Soon, however, he had relinquished African-American soldier to French commanders, and by the end of the war, Americans routinely served under French commanders.   African American soldiers performed capably and won many awards for valor in the face of the enemy – from France.</a:t>
            </a:r>
            <a:endParaRPr lang="en-US" dirty="0">
              <a:solidFill>
                <a:schemeClr val="tx1"/>
              </a:solidFill>
            </a:endParaRPr>
          </a:p>
        </p:txBody>
      </p:sp>
      <p:sp>
        <p:nvSpPr>
          <p:cNvPr id="5" name="Title 4"/>
          <p:cNvSpPr>
            <a:spLocks noGrp="1"/>
          </p:cNvSpPr>
          <p:nvPr>
            <p:ph type="title"/>
          </p:nvPr>
        </p:nvSpPr>
        <p:spPr>
          <a:xfrm>
            <a:off x="7122994" y="678976"/>
            <a:ext cx="1600200" cy="1143000"/>
          </a:xfrm>
        </p:spPr>
        <p:txBody>
          <a:bodyPr>
            <a:normAutofit fontScale="90000"/>
          </a:bodyPr>
          <a:lstStyle/>
          <a:p>
            <a:r>
              <a:rPr lang="en-US" dirty="0" smtClean="0">
                <a:solidFill>
                  <a:schemeClr val="bg2">
                    <a:lumMod val="20000"/>
                    <a:lumOff val="80000"/>
                  </a:schemeClr>
                </a:solidFill>
                <a:latin typeface="Poor Richard" panose="02080502050505020702" pitchFamily="18" charset="0"/>
              </a:rPr>
              <a:t>Americans Fighting under French Command?</a:t>
            </a:r>
            <a:endParaRPr lang="en-US" dirty="0">
              <a:solidFill>
                <a:schemeClr val="bg2">
                  <a:lumMod val="20000"/>
                  <a:lumOff val="80000"/>
                </a:schemeClr>
              </a:solidFill>
              <a:latin typeface="Poor Richard" panose="02080502050505020702" pitchFamily="18" charset="0"/>
            </a:endParaRPr>
          </a:p>
        </p:txBody>
      </p:sp>
    </p:spTree>
    <p:extLst>
      <p:ext uri="{BB962C8B-B14F-4D97-AF65-F5344CB8AC3E}">
        <p14:creationId xmlns:p14="http://schemas.microsoft.com/office/powerpoint/2010/main" val="370195027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15209" r="15209"/>
          <a:stretch>
            <a:fillRect/>
          </a:stretch>
        </p:blipFill>
        <p:spPr/>
      </p:pic>
      <p:sp>
        <p:nvSpPr>
          <p:cNvPr id="7" name="Text Placeholder 6"/>
          <p:cNvSpPr>
            <a:spLocks noGrp="1"/>
          </p:cNvSpPr>
          <p:nvPr>
            <p:ph type="body" sz="half" idx="2"/>
          </p:nvPr>
        </p:nvSpPr>
        <p:spPr>
          <a:xfrm>
            <a:off x="7086600" y="2133600"/>
            <a:ext cx="1905000" cy="4572000"/>
          </a:xfrm>
        </p:spPr>
        <p:txBody>
          <a:bodyPr>
            <a:normAutofit fontScale="92500"/>
          </a:bodyPr>
          <a:lstStyle/>
          <a:p>
            <a:r>
              <a:rPr lang="en-US" dirty="0" smtClean="0">
                <a:solidFill>
                  <a:schemeClr val="tx1"/>
                </a:solidFill>
              </a:rPr>
              <a:t>World War I started in Europe in the fall of 1914. Americans were resolved to stay out of the war – which they considered a European affair – but were eventually dragged in.  Even after President Woodrow Wilson asked Congress for a declaration of war in April of 1917, it took several months to mobilize the AEF (American Expeditionary Force) to join the fight.</a:t>
            </a:r>
            <a:endParaRPr lang="en-US" dirty="0">
              <a:solidFill>
                <a:schemeClr val="tx1"/>
              </a:solidFill>
            </a:endParaRPr>
          </a:p>
        </p:txBody>
      </p:sp>
      <p:sp>
        <p:nvSpPr>
          <p:cNvPr id="5" name="Title 4"/>
          <p:cNvSpPr>
            <a:spLocks noGrp="1"/>
          </p:cNvSpPr>
          <p:nvPr>
            <p:ph type="title"/>
          </p:nvPr>
        </p:nvSpPr>
        <p:spPr>
          <a:xfrm>
            <a:off x="7162800" y="228600"/>
            <a:ext cx="1676400" cy="1673352"/>
          </a:xfrm>
        </p:spPr>
        <p:txBody>
          <a:bodyPr/>
          <a:lstStyle/>
          <a:p>
            <a:r>
              <a:rPr lang="en-US" dirty="0" smtClean="0">
                <a:solidFill>
                  <a:schemeClr val="tx1"/>
                </a:solidFill>
                <a:latin typeface="Poor Richard" panose="02080502050505020702" pitchFamily="18" charset="0"/>
              </a:rPr>
              <a:t>The US Troops Arrived in France, June, 1917</a:t>
            </a:r>
            <a:endParaRPr lang="en-US" dirty="0">
              <a:solidFill>
                <a:schemeClr val="tx1"/>
              </a:solidFill>
              <a:latin typeface="Poor Richard" panose="02080502050505020702" pitchFamily="18" charset="0"/>
            </a:endParaRPr>
          </a:p>
        </p:txBody>
      </p:sp>
    </p:spTree>
    <p:extLst>
      <p:ext uri="{BB962C8B-B14F-4D97-AF65-F5344CB8AC3E}">
        <p14:creationId xmlns:p14="http://schemas.microsoft.com/office/powerpoint/2010/main" val="1551082968"/>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12102" r="12102"/>
          <a:stretch>
            <a:fillRect/>
          </a:stretch>
        </p:blipFill>
        <p:spPr/>
      </p:pic>
      <p:sp>
        <p:nvSpPr>
          <p:cNvPr id="4" name="Text Placeholder 3"/>
          <p:cNvSpPr>
            <a:spLocks noGrp="1"/>
          </p:cNvSpPr>
          <p:nvPr>
            <p:ph type="body" sz="half" idx="2"/>
          </p:nvPr>
        </p:nvSpPr>
        <p:spPr>
          <a:xfrm>
            <a:off x="7010400" y="1295400"/>
            <a:ext cx="2057400" cy="5029200"/>
          </a:xfrm>
        </p:spPr>
        <p:txBody>
          <a:bodyPr>
            <a:normAutofit fontScale="92500" lnSpcReduction="10000"/>
          </a:bodyPr>
          <a:lstStyle/>
          <a:p>
            <a:r>
              <a:rPr lang="en-US" dirty="0" smtClean="0">
                <a:solidFill>
                  <a:schemeClr val="tx1"/>
                </a:solidFill>
              </a:rPr>
              <a:t>Because most American soldiers were inexperienced farm boys out in the world for their first time – and perhaps a little pudgy until they had been through basic training – they were referred to as “Doughboys.”  It wasn’t a compliment, but the name stuck.  Many of the men suffered through childhood diseases when they enlisted.  At the time of the Selective Service Act, the army was small in number and in resources.  Many of the men drilled with broomsticks rather than rifles and bayonets.</a:t>
            </a:r>
            <a:endParaRPr lang="en-US" dirty="0">
              <a:solidFill>
                <a:schemeClr val="tx1"/>
              </a:solidFill>
            </a:endParaRPr>
          </a:p>
        </p:txBody>
      </p:sp>
      <p:sp>
        <p:nvSpPr>
          <p:cNvPr id="2" name="Title 1"/>
          <p:cNvSpPr>
            <a:spLocks noGrp="1"/>
          </p:cNvSpPr>
          <p:nvPr>
            <p:ph type="title"/>
          </p:nvPr>
        </p:nvSpPr>
        <p:spPr>
          <a:xfrm>
            <a:off x="7010400" y="457200"/>
            <a:ext cx="1981200" cy="609600"/>
          </a:xfrm>
        </p:spPr>
        <p:txBody>
          <a:bodyPr>
            <a:noAutofit/>
          </a:bodyPr>
          <a:lstStyle/>
          <a:p>
            <a:r>
              <a:rPr lang="en-US" dirty="0" smtClean="0"/>
              <a:t>Doughboys</a:t>
            </a:r>
            <a:endParaRPr lang="en-US" dirty="0"/>
          </a:p>
        </p:txBody>
      </p:sp>
    </p:spTree>
    <p:extLst>
      <p:ext uri="{BB962C8B-B14F-4D97-AF65-F5344CB8AC3E}">
        <p14:creationId xmlns:p14="http://schemas.microsoft.com/office/powerpoint/2010/main" val="27897550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half" idx="2"/>
          </p:nvPr>
        </p:nvSpPr>
        <p:spPr>
          <a:xfrm>
            <a:off x="7162800" y="1295400"/>
            <a:ext cx="1676400" cy="5257800"/>
          </a:xfrm>
        </p:spPr>
        <p:txBody>
          <a:bodyPr/>
          <a:lstStyle/>
          <a:p>
            <a:r>
              <a:rPr lang="en-US" dirty="0" smtClean="0">
                <a:latin typeface="Andalus" pitchFamily="18" charset="-78"/>
                <a:cs typeface="Andalus" pitchFamily="18" charset="-78"/>
              </a:rPr>
              <a:t>The Triple Entente – entente is a French word meaning “agreement” – consisted of these three nations:</a:t>
            </a:r>
          </a:p>
          <a:p>
            <a:pPr marL="285750" indent="-285750">
              <a:buFont typeface="Wingdings" pitchFamily="2" charset="2"/>
              <a:buChar char="v"/>
            </a:pPr>
            <a:endParaRPr lang="en-US" dirty="0">
              <a:latin typeface="Andalus" pitchFamily="18" charset="-78"/>
              <a:cs typeface="Andalus" pitchFamily="18" charset="-78"/>
            </a:endParaRPr>
          </a:p>
          <a:p>
            <a:pPr marL="285750" indent="-285750">
              <a:buFont typeface="Wingdings" pitchFamily="2" charset="2"/>
              <a:buChar char="v"/>
            </a:pPr>
            <a:r>
              <a:rPr lang="en-US" dirty="0" smtClean="0">
                <a:latin typeface="Andalus" pitchFamily="18" charset="-78"/>
                <a:cs typeface="Andalus" pitchFamily="18" charset="-78"/>
              </a:rPr>
              <a:t>France</a:t>
            </a:r>
          </a:p>
          <a:p>
            <a:pPr marL="285750" indent="-285750">
              <a:buFont typeface="Wingdings" pitchFamily="2" charset="2"/>
              <a:buChar char="v"/>
            </a:pPr>
            <a:endParaRPr lang="en-US" dirty="0">
              <a:latin typeface="Andalus" pitchFamily="18" charset="-78"/>
              <a:cs typeface="Andalus" pitchFamily="18" charset="-78"/>
            </a:endParaRPr>
          </a:p>
          <a:p>
            <a:pPr marL="285750" indent="-285750">
              <a:buFont typeface="Wingdings" pitchFamily="2" charset="2"/>
              <a:buChar char="v"/>
            </a:pPr>
            <a:r>
              <a:rPr lang="en-US" dirty="0" smtClean="0">
                <a:latin typeface="Andalus" pitchFamily="18" charset="-78"/>
                <a:cs typeface="Andalus" pitchFamily="18" charset="-78"/>
              </a:rPr>
              <a:t>Great Britain</a:t>
            </a:r>
          </a:p>
          <a:p>
            <a:pPr marL="285750" indent="-285750">
              <a:buFont typeface="Wingdings" pitchFamily="2" charset="2"/>
              <a:buChar char="v"/>
            </a:pPr>
            <a:endParaRPr lang="en-US" dirty="0">
              <a:latin typeface="Andalus" pitchFamily="18" charset="-78"/>
              <a:cs typeface="Andalus" pitchFamily="18" charset="-78"/>
            </a:endParaRPr>
          </a:p>
          <a:p>
            <a:pPr marL="285750" indent="-285750">
              <a:buFont typeface="Wingdings" pitchFamily="2" charset="2"/>
              <a:buChar char="v"/>
            </a:pPr>
            <a:r>
              <a:rPr lang="en-US" dirty="0" smtClean="0">
                <a:latin typeface="Andalus" pitchFamily="18" charset="-78"/>
                <a:cs typeface="Andalus" pitchFamily="18" charset="-78"/>
              </a:rPr>
              <a:t>Russia</a:t>
            </a:r>
            <a:endParaRPr lang="en-US" dirty="0">
              <a:latin typeface="Andalus" pitchFamily="18" charset="-78"/>
              <a:cs typeface="Andalus" pitchFamily="18" charset="-78"/>
            </a:endParaRPr>
          </a:p>
        </p:txBody>
      </p:sp>
      <p:sp>
        <p:nvSpPr>
          <p:cNvPr id="4" name="Title 3"/>
          <p:cNvSpPr>
            <a:spLocks noGrp="1"/>
          </p:cNvSpPr>
          <p:nvPr>
            <p:ph type="title"/>
          </p:nvPr>
        </p:nvSpPr>
        <p:spPr>
          <a:xfrm>
            <a:off x="7162800" y="460248"/>
            <a:ext cx="1676400" cy="758952"/>
          </a:xfrm>
        </p:spPr>
        <p:txBody>
          <a:bodyPr/>
          <a:lstStyle/>
          <a:p>
            <a:r>
              <a:rPr lang="en-US" b="1" dirty="0" smtClean="0">
                <a:solidFill>
                  <a:schemeClr val="tx1"/>
                </a:solidFill>
                <a:latin typeface="Poor Richard" pitchFamily="18" charset="0"/>
              </a:rPr>
              <a:t>The Triple entente </a:t>
            </a:r>
            <a:endParaRPr lang="en-US" b="1" dirty="0">
              <a:solidFill>
                <a:schemeClr val="tx1"/>
              </a:solidFill>
              <a:latin typeface="Poor Richard" pitchFamily="18" charset="0"/>
            </a:endParaRPr>
          </a:p>
        </p:txBody>
      </p:sp>
      <p:pic>
        <p:nvPicPr>
          <p:cNvPr id="7" name="Picture Placeholder 6"/>
          <p:cNvPicPr>
            <a:picLocks noGrp="1" noChangeAspect="1"/>
          </p:cNvPicPr>
          <p:nvPr>
            <p:ph type="pic" idx="1"/>
          </p:nvPr>
        </p:nvPicPr>
        <p:blipFill>
          <a:blip r:embed="rId4" cstate="print">
            <a:extLst>
              <a:ext uri="{28A0092B-C50C-407E-A947-70E740481C1C}">
                <a14:useLocalDpi xmlns:a14="http://schemas.microsoft.com/office/drawing/2010/main" val="0"/>
              </a:ext>
            </a:extLst>
          </a:blip>
          <a:srcRect t="1377" b="1377"/>
          <a:stretch>
            <a:fillRect/>
          </a:stretch>
        </p:blipFill>
        <p:spPr>
          <a:xfrm>
            <a:off x="152400" y="609600"/>
            <a:ext cx="6705600" cy="5486400"/>
          </a:xfrm>
        </p:spPr>
      </p:pic>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400100534"/>
      </p:ext>
    </p:extLst>
  </p:cSld>
  <p:clrMapOvr>
    <a:masterClrMapping/>
  </p:clrMapOvr>
  <mc:AlternateContent xmlns:mc="http://schemas.openxmlformats.org/markup-compatibility/2006" xmlns:p14="http://schemas.microsoft.com/office/powerpoint/2010/main">
    <mc:Choice Requires="p14">
      <p:transition spd="slow" p14:dur="2000" advTm="58235"/>
    </mc:Choice>
    <mc:Fallback xmlns="">
      <p:transition spd="slow" advTm="5823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333500" y="1966913"/>
            <a:ext cx="6502400" cy="3911600"/>
          </a:xfrm>
        </p:spPr>
      </p:pic>
      <p:sp>
        <p:nvSpPr>
          <p:cNvPr id="5" name="Title 4"/>
          <p:cNvSpPr>
            <a:spLocks noGrp="1"/>
          </p:cNvSpPr>
          <p:nvPr>
            <p:ph type="title"/>
          </p:nvPr>
        </p:nvSpPr>
        <p:spPr/>
        <p:txBody>
          <a:bodyPr>
            <a:normAutofit fontScale="90000"/>
          </a:bodyPr>
          <a:lstStyle/>
          <a:p>
            <a:pPr algn="ctr"/>
            <a:r>
              <a:rPr lang="en-US" dirty="0" smtClean="0">
                <a:latin typeface="Poor Richard" panose="02080502050505020702" pitchFamily="18" charset="0"/>
              </a:rPr>
              <a:t>The Bolshevik Party: </a:t>
            </a:r>
            <a:br>
              <a:rPr lang="en-US" dirty="0" smtClean="0">
                <a:latin typeface="Poor Richard" panose="02080502050505020702" pitchFamily="18" charset="0"/>
              </a:rPr>
            </a:br>
            <a:r>
              <a:rPr lang="en-US" dirty="0" smtClean="0">
                <a:latin typeface="Poor Richard" panose="02080502050505020702" pitchFamily="18" charset="0"/>
              </a:rPr>
              <a:t>Russian Communis</a:t>
            </a:r>
            <a:r>
              <a:rPr lang="en-US" dirty="0">
                <a:latin typeface="Poor Richard" panose="02080502050505020702" pitchFamily="18" charset="0"/>
              </a:rPr>
              <a:t>m</a:t>
            </a:r>
          </a:p>
        </p:txBody>
      </p:sp>
    </p:spTree>
    <p:extLst>
      <p:ext uri="{BB962C8B-B14F-4D97-AF65-F5344CB8AC3E}">
        <p14:creationId xmlns:p14="http://schemas.microsoft.com/office/powerpoint/2010/main" val="207363182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marL="0" indent="0">
              <a:buNone/>
            </a:pPr>
            <a:r>
              <a:rPr lang="en-US" dirty="0" smtClean="0"/>
              <a:t>Communism is an economic and political system based on the idea that social classes and the right to private property should be eliminated. Although dismissed by most Americans then and now, there were periods – especially during the onset of the Great Depression, that communism was seriously weighed against the free market capitalist practices Americans had always embraced.</a:t>
            </a:r>
          </a:p>
          <a:p>
            <a:pPr marL="0" indent="0">
              <a:buNone/>
            </a:pPr>
            <a:endParaRPr lang="en-US" dirty="0"/>
          </a:p>
          <a:p>
            <a:pPr marL="0" indent="0">
              <a:buNone/>
            </a:pPr>
            <a:r>
              <a:rPr lang="en-US" dirty="0" smtClean="0"/>
              <a:t>The Bolshevik Party in Russia, led by Vladimir Lenin, used violent force to take over the government of Russia, then seized and redistributed land to collective farmers.  Millions would die.</a:t>
            </a:r>
          </a:p>
          <a:p>
            <a:pPr marL="0" indent="0">
              <a:buNone/>
            </a:pPr>
            <a:r>
              <a:rPr lang="en-US" dirty="0"/>
              <a:t/>
            </a:r>
            <a:br>
              <a:rPr lang="en-US" dirty="0"/>
            </a:br>
            <a:r>
              <a:rPr lang="en-US" dirty="0" smtClean="0"/>
              <a:t>During a murderous, bloody Civil War between 1917 and 1923, the Tsar and hundreds of thousands of citizens who opposed the Bolsheviks’ perished – including Mensheviks, monarchists, and members of the short-lived Duma.</a:t>
            </a:r>
            <a:endParaRPr lang="en-US" dirty="0"/>
          </a:p>
        </p:txBody>
      </p:sp>
      <p:sp>
        <p:nvSpPr>
          <p:cNvPr id="3" name="Title 2"/>
          <p:cNvSpPr>
            <a:spLocks noGrp="1"/>
          </p:cNvSpPr>
          <p:nvPr>
            <p:ph type="title"/>
          </p:nvPr>
        </p:nvSpPr>
        <p:spPr/>
        <p:txBody>
          <a:bodyPr/>
          <a:lstStyle/>
          <a:p>
            <a:r>
              <a:rPr lang="en-US" u="sng" dirty="0" smtClean="0"/>
              <a:t>COMMUNISM</a:t>
            </a:r>
            <a:r>
              <a:rPr lang="en-US" dirty="0" smtClean="0"/>
              <a:t>:</a:t>
            </a:r>
            <a:endParaRPr lang="en-US" dirty="0"/>
          </a:p>
        </p:txBody>
      </p:sp>
    </p:spTree>
    <p:extLst>
      <p:ext uri="{BB962C8B-B14F-4D97-AF65-F5344CB8AC3E}">
        <p14:creationId xmlns:p14="http://schemas.microsoft.com/office/powerpoint/2010/main" val="1377387951"/>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608463"/>
            <a:ext cx="3518691" cy="5181600"/>
          </a:xfrm>
        </p:spPr>
      </p:pic>
      <p:sp>
        <p:nvSpPr>
          <p:cNvPr id="6" name="Text Placeholder 5"/>
          <p:cNvSpPr>
            <a:spLocks noGrp="1"/>
          </p:cNvSpPr>
          <p:nvPr>
            <p:ph type="body" sz="half" idx="2"/>
          </p:nvPr>
        </p:nvSpPr>
        <p:spPr>
          <a:xfrm>
            <a:off x="4164842" y="1524000"/>
            <a:ext cx="2514600" cy="4572000"/>
          </a:xfrm>
        </p:spPr>
        <p:txBody>
          <a:bodyPr>
            <a:noAutofit/>
          </a:bodyPr>
          <a:lstStyle/>
          <a:p>
            <a:r>
              <a:rPr lang="en-US" sz="2000" dirty="0" smtClean="0">
                <a:solidFill>
                  <a:schemeClr val="tx1"/>
                </a:solidFill>
              </a:rPr>
              <a:t>Vladimir Lenin and the Bolsheviks were so busy fighting a Civil War at home that they could not fight against the Germans – and therefore quit the war.  In the Treaty of Brest-Litovsk, Russia ceded hundreds of thousands of square miles of land to Germany.</a:t>
            </a:r>
            <a:endParaRPr lang="en-US" sz="2000" dirty="0">
              <a:solidFill>
                <a:schemeClr val="tx1"/>
              </a:solidFill>
            </a:endParaRPr>
          </a:p>
        </p:txBody>
      </p:sp>
      <p:sp>
        <p:nvSpPr>
          <p:cNvPr id="4" name="Title 3"/>
          <p:cNvSpPr>
            <a:spLocks noGrp="1"/>
          </p:cNvSpPr>
          <p:nvPr>
            <p:ph type="title"/>
          </p:nvPr>
        </p:nvSpPr>
        <p:spPr>
          <a:xfrm>
            <a:off x="4114800" y="304800"/>
            <a:ext cx="2590800" cy="1066800"/>
          </a:xfrm>
        </p:spPr>
        <p:txBody>
          <a:bodyPr/>
          <a:lstStyle/>
          <a:p>
            <a:r>
              <a:rPr lang="en-US" u="sng" dirty="0" smtClean="0">
                <a:solidFill>
                  <a:schemeClr val="tx1"/>
                </a:solidFill>
              </a:rPr>
              <a:t>The Treaty of Brest-Litovsk</a:t>
            </a:r>
            <a:endParaRPr lang="en-US" u="sng" dirty="0">
              <a:solidFill>
                <a:schemeClr val="tx1"/>
              </a:solidFill>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10400" y="3645408"/>
            <a:ext cx="1978152" cy="2602992"/>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11901" y="741528"/>
            <a:ext cx="2002137" cy="2918370"/>
          </a:xfrm>
          <a:prstGeom prst="rect">
            <a:avLst/>
          </a:prstGeom>
        </p:spPr>
      </p:pic>
    </p:spTree>
    <p:extLst>
      <p:ext uri="{BB962C8B-B14F-4D97-AF65-F5344CB8AC3E}">
        <p14:creationId xmlns:p14="http://schemas.microsoft.com/office/powerpoint/2010/main" val="274307901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10000" r="10000"/>
          <a:stretch>
            <a:fillRect/>
          </a:stretch>
        </p:blipFill>
        <p:spPr/>
      </p:pic>
      <p:sp>
        <p:nvSpPr>
          <p:cNvPr id="7" name="Text Placeholder 6"/>
          <p:cNvSpPr>
            <a:spLocks noGrp="1"/>
          </p:cNvSpPr>
          <p:nvPr>
            <p:ph type="body" sz="half" idx="2"/>
          </p:nvPr>
        </p:nvSpPr>
        <p:spPr>
          <a:xfrm>
            <a:off x="7086600" y="2133600"/>
            <a:ext cx="1828800" cy="4495800"/>
          </a:xfrm>
        </p:spPr>
        <p:txBody>
          <a:bodyPr>
            <a:normAutofit/>
          </a:bodyPr>
          <a:lstStyle/>
          <a:p>
            <a:r>
              <a:rPr lang="en-US" sz="1600" dirty="0" smtClean="0">
                <a:solidFill>
                  <a:schemeClr val="tx1"/>
                </a:solidFill>
              </a:rPr>
              <a:t>When fighting against Russia came to an end, virtually the entire Eastern Front collapsed and military confrontation ceased.  German Soldiers were redeployed to the Western Front, and the Allies braced themselves for a massive assault. </a:t>
            </a:r>
            <a:endParaRPr lang="en-US" sz="1600" dirty="0">
              <a:solidFill>
                <a:schemeClr val="tx1"/>
              </a:solidFill>
            </a:endParaRPr>
          </a:p>
        </p:txBody>
      </p:sp>
      <p:sp>
        <p:nvSpPr>
          <p:cNvPr id="5" name="Title 4"/>
          <p:cNvSpPr>
            <a:spLocks noGrp="1"/>
          </p:cNvSpPr>
          <p:nvPr>
            <p:ph type="title"/>
          </p:nvPr>
        </p:nvSpPr>
        <p:spPr>
          <a:xfrm>
            <a:off x="7086600" y="460248"/>
            <a:ext cx="1981200" cy="1673352"/>
          </a:xfrm>
        </p:spPr>
        <p:txBody>
          <a:bodyPr>
            <a:normAutofit fontScale="90000"/>
          </a:bodyPr>
          <a:lstStyle/>
          <a:p>
            <a:r>
              <a:rPr lang="en-US" b="1" dirty="0" smtClean="0">
                <a:solidFill>
                  <a:schemeClr val="tx1"/>
                </a:solidFill>
                <a:latin typeface="Poor Richard" panose="02080502050505020702" pitchFamily="18" charset="0"/>
              </a:rPr>
              <a:t>Forty Divisions of German Soldiers  Moved to the Western Front. </a:t>
            </a:r>
            <a:endParaRPr lang="en-US" b="1" dirty="0">
              <a:solidFill>
                <a:schemeClr val="tx1"/>
              </a:solidFill>
              <a:latin typeface="Poor Richard" panose="02080502050505020702" pitchFamily="18" charset="0"/>
            </a:endParaRPr>
          </a:p>
        </p:txBody>
      </p:sp>
    </p:spTree>
    <p:extLst>
      <p:ext uri="{BB962C8B-B14F-4D97-AF65-F5344CB8AC3E}">
        <p14:creationId xmlns:p14="http://schemas.microsoft.com/office/powerpoint/2010/main" val="415024497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81000" y="1905000"/>
            <a:ext cx="2865120" cy="3581400"/>
          </a:xfrm>
        </p:spPr>
      </p:pic>
      <p:sp>
        <p:nvSpPr>
          <p:cNvPr id="5" name="Title 4"/>
          <p:cNvSpPr>
            <a:spLocks noGrp="1"/>
          </p:cNvSpPr>
          <p:nvPr>
            <p:ph type="title"/>
          </p:nvPr>
        </p:nvSpPr>
        <p:spPr/>
        <p:txBody>
          <a:bodyPr/>
          <a:lstStyle/>
          <a:p>
            <a:pPr algn="ctr"/>
            <a:r>
              <a:rPr lang="en-US" u="sng" dirty="0" smtClean="0"/>
              <a:t>The Battle of Chateau-Thierry</a:t>
            </a:r>
            <a:endParaRPr lang="en-US" u="sng" dirty="0"/>
          </a:p>
        </p:txBody>
      </p:sp>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05200" y="1981200"/>
            <a:ext cx="5105400" cy="3505200"/>
          </a:xfrm>
          <a:prstGeom prst="rect">
            <a:avLst/>
          </a:prstGeom>
        </p:spPr>
      </p:pic>
    </p:spTree>
    <p:extLst>
      <p:ext uri="{BB962C8B-B14F-4D97-AF65-F5344CB8AC3E}">
        <p14:creationId xmlns:p14="http://schemas.microsoft.com/office/powerpoint/2010/main" val="47541514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14603" r="14603"/>
          <a:stretch>
            <a:fillRect/>
          </a:stretch>
        </p:blipFill>
        <p:spPr/>
      </p:pic>
      <p:sp>
        <p:nvSpPr>
          <p:cNvPr id="4" name="Text Placeholder 3"/>
          <p:cNvSpPr>
            <a:spLocks noGrp="1"/>
          </p:cNvSpPr>
          <p:nvPr>
            <p:ph type="body" sz="half" idx="2"/>
          </p:nvPr>
        </p:nvSpPr>
        <p:spPr>
          <a:xfrm>
            <a:off x="7086600" y="1520952"/>
            <a:ext cx="1828800" cy="5184648"/>
          </a:xfrm>
        </p:spPr>
        <p:txBody>
          <a:bodyPr>
            <a:normAutofit/>
          </a:bodyPr>
          <a:lstStyle/>
          <a:p>
            <a:r>
              <a:rPr lang="en-US" dirty="0" smtClean="0">
                <a:solidFill>
                  <a:schemeClr val="tx1"/>
                </a:solidFill>
              </a:rPr>
              <a:t>In September of 1918, the weakened  German lines were forced to retreat by Allied Soldiers who had been reinforced by American “doughboys.”  Crossing the Meuse River, over 1 million American soldiers pressed forward through heavily fortified regions of the Argonne Forest.  German soldiers continued to retreat all the way back into Germany</a:t>
            </a:r>
            <a:r>
              <a:rPr lang="en-US" dirty="0" smtClean="0">
                <a:solidFill>
                  <a:schemeClr val="tx1"/>
                </a:solidFill>
                <a:latin typeface="Nyala" pitchFamily="2" charset="0"/>
              </a:rPr>
              <a:t>.</a:t>
            </a:r>
            <a:endParaRPr lang="en-US" dirty="0">
              <a:solidFill>
                <a:schemeClr val="tx1"/>
              </a:solidFill>
              <a:latin typeface="Nyala" pitchFamily="2" charset="0"/>
            </a:endParaRPr>
          </a:p>
        </p:txBody>
      </p:sp>
      <p:sp>
        <p:nvSpPr>
          <p:cNvPr id="2" name="Title 1"/>
          <p:cNvSpPr>
            <a:spLocks noGrp="1"/>
          </p:cNvSpPr>
          <p:nvPr>
            <p:ph type="title"/>
          </p:nvPr>
        </p:nvSpPr>
        <p:spPr>
          <a:xfrm>
            <a:off x="7162800" y="228600"/>
            <a:ext cx="1676400" cy="1292352"/>
          </a:xfrm>
        </p:spPr>
        <p:txBody>
          <a:bodyPr/>
          <a:lstStyle/>
          <a:p>
            <a:r>
              <a:rPr lang="en-US" u="sng" dirty="0" smtClean="0">
                <a:solidFill>
                  <a:schemeClr val="tx1"/>
                </a:solidFill>
              </a:rPr>
              <a:t>The Battle of Argonne Forest</a:t>
            </a:r>
            <a:endParaRPr lang="en-US" u="sng" dirty="0">
              <a:solidFill>
                <a:schemeClr val="tx1"/>
              </a:solidFill>
            </a:endParaRPr>
          </a:p>
        </p:txBody>
      </p:sp>
    </p:spTree>
    <p:extLst>
      <p:ext uri="{BB962C8B-B14F-4D97-AF65-F5344CB8AC3E}">
        <p14:creationId xmlns:p14="http://schemas.microsoft.com/office/powerpoint/2010/main" val="419169485"/>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lstStyle/>
          <a:p>
            <a:pPr algn="ctr"/>
            <a:r>
              <a:rPr lang="en-US" b="0" u="sng" dirty="0" smtClean="0"/>
              <a:t>Alvin York	</a:t>
            </a:r>
            <a:endParaRPr lang="en-US" b="0" u="sng" dirty="0"/>
          </a:p>
        </p:txBody>
      </p:sp>
      <p:pic>
        <p:nvPicPr>
          <p:cNvPr id="11" name="Content Placeholder 10"/>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1295400" y="2514600"/>
            <a:ext cx="2341868" cy="3352800"/>
          </a:xfrm>
        </p:spPr>
      </p:pic>
      <p:sp>
        <p:nvSpPr>
          <p:cNvPr id="8" name="Text Placeholder 7"/>
          <p:cNvSpPr>
            <a:spLocks noGrp="1"/>
          </p:cNvSpPr>
          <p:nvPr>
            <p:ph type="body" sz="quarter" idx="3"/>
          </p:nvPr>
        </p:nvSpPr>
        <p:spPr/>
        <p:txBody>
          <a:bodyPr/>
          <a:lstStyle/>
          <a:p>
            <a:pPr algn="ctr"/>
            <a:r>
              <a:rPr lang="en-US" b="0" u="sng" dirty="0" smtClean="0"/>
              <a:t>Eddie Rickenbacker</a:t>
            </a:r>
            <a:endParaRPr lang="en-US" b="0" u="sng" dirty="0"/>
          </a:p>
        </p:txBody>
      </p:sp>
      <p:pic>
        <p:nvPicPr>
          <p:cNvPr id="10" name="Content Placeholder 9"/>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a:xfrm>
            <a:off x="5418137" y="2663031"/>
            <a:ext cx="2495550" cy="3238500"/>
          </a:xfrm>
        </p:spPr>
      </p:pic>
      <p:sp>
        <p:nvSpPr>
          <p:cNvPr id="5" name="Title 4"/>
          <p:cNvSpPr>
            <a:spLocks noGrp="1"/>
          </p:cNvSpPr>
          <p:nvPr>
            <p:ph type="title"/>
          </p:nvPr>
        </p:nvSpPr>
        <p:spPr>
          <a:xfrm>
            <a:off x="453788" y="367213"/>
            <a:ext cx="8381260" cy="1054394"/>
          </a:xfrm>
        </p:spPr>
        <p:txBody>
          <a:bodyPr>
            <a:noAutofit/>
          </a:bodyPr>
          <a:lstStyle/>
          <a:p>
            <a:pPr algn="l"/>
            <a:r>
              <a:rPr lang="en-US" sz="1600" dirty="0" smtClean="0"/>
              <a:t>War heroes of the American Expeditionary Force gained great fame during the “Great War.”  Alvin York as America’s most decorated soldier for his bravery and accomplishments at the Battle of Meuse Argonne;  Eddie Rickenbacker was the United States most decorated  ace.</a:t>
            </a:r>
            <a:endParaRPr lang="en-US" sz="1600" dirty="0"/>
          </a:p>
        </p:txBody>
      </p:sp>
    </p:spTree>
    <p:extLst>
      <p:ext uri="{BB962C8B-B14F-4D97-AF65-F5344CB8AC3E}">
        <p14:creationId xmlns:p14="http://schemas.microsoft.com/office/powerpoint/2010/main" val="314626588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3691" r="3691"/>
          <a:stretch>
            <a:fillRect/>
          </a:stretch>
        </p:blipFill>
        <p:spPr/>
      </p:pic>
      <p:sp>
        <p:nvSpPr>
          <p:cNvPr id="5" name="Text Placeholder 4"/>
          <p:cNvSpPr>
            <a:spLocks noGrp="1"/>
          </p:cNvSpPr>
          <p:nvPr>
            <p:ph type="body" sz="half" idx="2"/>
          </p:nvPr>
        </p:nvSpPr>
        <p:spPr>
          <a:xfrm>
            <a:off x="7010400" y="1447800"/>
            <a:ext cx="1981200" cy="5257800"/>
          </a:xfrm>
        </p:spPr>
        <p:txBody>
          <a:bodyPr>
            <a:normAutofit/>
          </a:bodyPr>
          <a:lstStyle/>
          <a:p>
            <a:r>
              <a:rPr lang="en-US" sz="1800" dirty="0" smtClean="0">
                <a:solidFill>
                  <a:schemeClr val="tx1"/>
                </a:solidFill>
              </a:rPr>
              <a:t>More men and women died of the Spanish Flu during the winter of 1918-1919 than died during all of World War I.  The epidemic hit German and Allied Soldiers so hard during 1918 that it interfered with troop movements during World War I.</a:t>
            </a:r>
            <a:endParaRPr lang="en-US" sz="1800" dirty="0">
              <a:solidFill>
                <a:schemeClr val="tx1"/>
              </a:solidFill>
            </a:endParaRPr>
          </a:p>
        </p:txBody>
      </p:sp>
      <p:sp>
        <p:nvSpPr>
          <p:cNvPr id="3" name="Title 2"/>
          <p:cNvSpPr>
            <a:spLocks noGrp="1"/>
          </p:cNvSpPr>
          <p:nvPr>
            <p:ph type="title"/>
          </p:nvPr>
        </p:nvSpPr>
        <p:spPr>
          <a:xfrm>
            <a:off x="7162800" y="152400"/>
            <a:ext cx="1676400" cy="1066800"/>
          </a:xfrm>
        </p:spPr>
        <p:txBody>
          <a:bodyPr/>
          <a:lstStyle/>
          <a:p>
            <a:pPr algn="ctr"/>
            <a:r>
              <a:rPr lang="en-US" u="sng" dirty="0" smtClean="0">
                <a:solidFill>
                  <a:schemeClr val="tx1"/>
                </a:solidFill>
              </a:rPr>
              <a:t>The Spanish Influenza</a:t>
            </a:r>
            <a:endParaRPr lang="en-US" u="sng" dirty="0">
              <a:solidFill>
                <a:schemeClr val="tx1"/>
              </a:solidFill>
            </a:endParaRPr>
          </a:p>
        </p:txBody>
      </p:sp>
    </p:spTree>
    <p:extLst>
      <p:ext uri="{BB962C8B-B14F-4D97-AF65-F5344CB8AC3E}">
        <p14:creationId xmlns:p14="http://schemas.microsoft.com/office/powerpoint/2010/main" val="4265216183"/>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p:txBody>
          <a:bodyPr/>
          <a:lstStyle/>
          <a:p>
            <a:pPr marL="0" indent="0">
              <a:buNone/>
            </a:pPr>
            <a:r>
              <a:rPr lang="en-US" dirty="0" smtClean="0"/>
              <a:t>An armistice is an agreement to halt fighting between enemy combatants so that peace talks can begin.  </a:t>
            </a:r>
          </a:p>
          <a:p>
            <a:pPr marL="0" indent="0">
              <a:buNone/>
            </a:pPr>
            <a:endParaRPr lang="en-US" dirty="0"/>
          </a:p>
          <a:p>
            <a:pPr marL="0" indent="0">
              <a:buNone/>
            </a:pPr>
            <a:r>
              <a:rPr lang="en-US" dirty="0" smtClean="0"/>
              <a:t>Germany asked for an armistice, or cease-fire, during the fall of 1918 so that peace talks could begin between their nation and the Allied Powers.  </a:t>
            </a:r>
          </a:p>
          <a:p>
            <a:pPr marL="0" indent="0">
              <a:buNone/>
            </a:pPr>
            <a:endParaRPr lang="en-US" dirty="0"/>
          </a:p>
          <a:p>
            <a:pPr marL="0" indent="0">
              <a:buNone/>
            </a:pPr>
            <a:r>
              <a:rPr lang="en-US" dirty="0" smtClean="0"/>
              <a:t>Allied leaders, however, were not willing to halt their progress right way.  Germany would have to endure more brutal punishment before the Allies would acquiesce.  </a:t>
            </a:r>
            <a:endParaRPr lang="en-US" dirty="0"/>
          </a:p>
        </p:txBody>
      </p:sp>
      <p:sp>
        <p:nvSpPr>
          <p:cNvPr id="7" name="Title 6"/>
          <p:cNvSpPr>
            <a:spLocks noGrp="1"/>
          </p:cNvSpPr>
          <p:nvPr>
            <p:ph type="title"/>
          </p:nvPr>
        </p:nvSpPr>
        <p:spPr/>
        <p:txBody>
          <a:bodyPr/>
          <a:lstStyle/>
          <a:p>
            <a:r>
              <a:rPr lang="en-US" u="sng" dirty="0" smtClean="0"/>
              <a:t>ARMISTICE</a:t>
            </a:r>
            <a:r>
              <a:rPr lang="en-US" dirty="0" smtClean="0"/>
              <a:t> -</a:t>
            </a:r>
            <a:r>
              <a:rPr lang="en-US" dirty="0" smtClean="0">
                <a:solidFill>
                  <a:schemeClr val="tx1"/>
                </a:solidFill>
                <a:latin typeface="Nyala" pitchFamily="2" charset="0"/>
              </a:rPr>
              <a:t> </a:t>
            </a:r>
            <a:endParaRPr lang="en-US" dirty="0">
              <a:solidFill>
                <a:schemeClr val="tx1"/>
              </a:solidFill>
              <a:latin typeface="Nyala" pitchFamily="2" charset="0"/>
            </a:endParaRPr>
          </a:p>
        </p:txBody>
      </p:sp>
    </p:spTree>
    <p:extLst>
      <p:ext uri="{BB962C8B-B14F-4D97-AF65-F5344CB8AC3E}">
        <p14:creationId xmlns:p14="http://schemas.microsoft.com/office/powerpoint/2010/main" val="3918481591"/>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95400" y="304800"/>
            <a:ext cx="4267200" cy="6315456"/>
          </a:xfrm>
        </p:spPr>
      </p:pic>
      <p:sp>
        <p:nvSpPr>
          <p:cNvPr id="6" name="Text Placeholder 5"/>
          <p:cNvSpPr>
            <a:spLocks noGrp="1"/>
          </p:cNvSpPr>
          <p:nvPr>
            <p:ph type="body" sz="half" idx="2"/>
          </p:nvPr>
        </p:nvSpPr>
        <p:spPr>
          <a:xfrm>
            <a:off x="7010400" y="1901952"/>
            <a:ext cx="1981200" cy="4879848"/>
          </a:xfrm>
        </p:spPr>
        <p:txBody>
          <a:bodyPr>
            <a:normAutofit fontScale="92500" lnSpcReduction="10000"/>
          </a:bodyPr>
          <a:lstStyle/>
          <a:p>
            <a:r>
              <a:rPr lang="en-US" dirty="0" smtClean="0">
                <a:solidFill>
                  <a:schemeClr val="tx1"/>
                </a:solidFill>
                <a:latin typeface="Nyala" pitchFamily="2" charset="0"/>
              </a:rPr>
              <a:t>Kaiser Wilhelm II, the monarch who was considered the leader of Germany throughout World War I, was forced to abdicate his throne, or give up leadership, before the Allies would accept a cease fire with Germany.  He left Germany to live in exile in Holland.  The once proud emperor, pictured to the left, would live in exile for the rest of his life, and watch Germany descend into madness under Adolf Hitler  before the nation was destroyed again during the Second World War.</a:t>
            </a:r>
            <a:endParaRPr lang="en-US" dirty="0">
              <a:solidFill>
                <a:schemeClr val="tx1"/>
              </a:solidFill>
              <a:latin typeface="Nyala" pitchFamily="2" charset="0"/>
            </a:endParaRPr>
          </a:p>
        </p:txBody>
      </p:sp>
      <p:sp>
        <p:nvSpPr>
          <p:cNvPr id="4" name="Title 3"/>
          <p:cNvSpPr>
            <a:spLocks noGrp="1"/>
          </p:cNvSpPr>
          <p:nvPr>
            <p:ph type="title"/>
          </p:nvPr>
        </p:nvSpPr>
        <p:spPr>
          <a:xfrm>
            <a:off x="7163170" y="229737"/>
            <a:ext cx="1675660" cy="1673352"/>
          </a:xfrm>
        </p:spPr>
        <p:txBody>
          <a:bodyPr/>
          <a:lstStyle/>
          <a:p>
            <a:r>
              <a:rPr lang="en-US" u="sng" dirty="0" smtClean="0">
                <a:solidFill>
                  <a:schemeClr val="tx1"/>
                </a:solidFill>
              </a:rPr>
              <a:t>Kaiser </a:t>
            </a:r>
            <a:r>
              <a:rPr lang="en-US" u="sng" dirty="0" smtClean="0">
                <a:solidFill>
                  <a:schemeClr val="tx1"/>
                </a:solidFill>
              </a:rPr>
              <a:t>Wilhelm Abdicates his </a:t>
            </a:r>
            <a:r>
              <a:rPr lang="en-US" u="sng" dirty="0" smtClean="0">
                <a:solidFill>
                  <a:schemeClr val="tx1"/>
                </a:solidFill>
              </a:rPr>
              <a:t>Throne</a:t>
            </a:r>
            <a:endParaRPr lang="en-US" u="sng" dirty="0">
              <a:solidFill>
                <a:schemeClr val="tx1"/>
              </a:solidFill>
            </a:endParaRPr>
          </a:p>
        </p:txBody>
      </p:sp>
    </p:spTree>
    <p:extLst>
      <p:ext uri="{BB962C8B-B14F-4D97-AF65-F5344CB8AC3E}">
        <p14:creationId xmlns:p14="http://schemas.microsoft.com/office/powerpoint/2010/main" val="236575642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Content Placeholder 13"/>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609600" y="381000"/>
            <a:ext cx="5867400" cy="3855479"/>
          </a:xfrm>
        </p:spPr>
      </p:pic>
      <p:sp>
        <p:nvSpPr>
          <p:cNvPr id="13" name="Text Placeholder 12"/>
          <p:cNvSpPr>
            <a:spLocks noGrp="1"/>
          </p:cNvSpPr>
          <p:nvPr>
            <p:ph type="body" sz="half" idx="2"/>
          </p:nvPr>
        </p:nvSpPr>
        <p:spPr>
          <a:xfrm>
            <a:off x="7159752" y="914400"/>
            <a:ext cx="1673352" cy="5715000"/>
          </a:xfrm>
        </p:spPr>
        <p:txBody>
          <a:bodyPr>
            <a:normAutofit fontScale="85000" lnSpcReduction="20000"/>
          </a:bodyPr>
          <a:lstStyle/>
          <a:p>
            <a:r>
              <a:rPr lang="en-US" dirty="0">
                <a:solidFill>
                  <a:schemeClr val="tx1">
                    <a:lumMod val="95000"/>
                    <a:lumOff val="5000"/>
                  </a:schemeClr>
                </a:solidFill>
                <a:latin typeface="Andalus" pitchFamily="18" charset="-78"/>
                <a:cs typeface="Andalus" pitchFamily="18" charset="-78"/>
              </a:rPr>
              <a:t>We have already studied Imperialism as a foreign policy – when a stronger, more powerful nation takes over a weaker nation either militarily or economically.  But did you know imperialism (and colonialism, as well) led to fierce competition between powerful nations?  European powers often found themselves desiring the conquest of the same places – and this led to wars!  Closer to home, you might consider the United States’ war with Spain, which took place exclusively in Spain’s colonies: Cuba, the Philippines, and Puerto Rico, not in the United States or Spain. </a:t>
            </a:r>
          </a:p>
        </p:txBody>
      </p:sp>
      <p:sp>
        <p:nvSpPr>
          <p:cNvPr id="9" name="Title 8"/>
          <p:cNvSpPr>
            <a:spLocks noGrp="1"/>
          </p:cNvSpPr>
          <p:nvPr>
            <p:ph type="title"/>
          </p:nvPr>
        </p:nvSpPr>
        <p:spPr>
          <a:xfrm>
            <a:off x="7162800" y="228600"/>
            <a:ext cx="1675660" cy="457200"/>
          </a:xfrm>
        </p:spPr>
        <p:txBody>
          <a:bodyPr/>
          <a:lstStyle/>
          <a:p>
            <a:pPr algn="ctr"/>
            <a:r>
              <a:rPr lang="en-US" sz="1600" u="sng" dirty="0" smtClean="0">
                <a:solidFill>
                  <a:schemeClr val="tx1">
                    <a:lumMod val="95000"/>
                    <a:lumOff val="5000"/>
                  </a:schemeClr>
                </a:solidFill>
                <a:latin typeface="Poor Richard" pitchFamily="18" charset="0"/>
              </a:rPr>
              <a:t>imperialism</a:t>
            </a:r>
            <a:endParaRPr lang="en-US" sz="1600" u="sng" dirty="0">
              <a:solidFill>
                <a:schemeClr val="tx1">
                  <a:lumMod val="95000"/>
                  <a:lumOff val="5000"/>
                </a:schemeClr>
              </a:solidFill>
              <a:latin typeface="Poor Richard" pitchFamily="18" charset="0"/>
            </a:endParaRP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
        <p:nvSpPr>
          <p:cNvPr id="2" name="Rounded Rectangle 1"/>
          <p:cNvSpPr/>
          <p:nvPr/>
        </p:nvSpPr>
        <p:spPr>
          <a:xfrm>
            <a:off x="533400" y="4267200"/>
            <a:ext cx="6096000" cy="21336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dirty="0" smtClean="0">
                <a:latin typeface="Andalus" panose="02020603050405020304" pitchFamily="18" charset="-78"/>
                <a:cs typeface="Andalus" panose="02020603050405020304" pitchFamily="18" charset="-78"/>
              </a:rPr>
              <a:t>After the Spanish-American War, the United States was increasingly considered a player in the international competition for colonies and resources.  Nevertheless, Europeans were the first string, and the desire to control Southeastern Europe, the Middle East, Africa, and South Asia were far more consequential than American dominance in the Caribbean or the Pacific Ocean.</a:t>
            </a:r>
            <a:endParaRPr lang="en-US" dirty="0">
              <a:latin typeface="Andalus" panose="02020603050405020304" pitchFamily="18" charset="-78"/>
              <a:cs typeface="Andalus" panose="02020603050405020304" pitchFamily="18" charset="-78"/>
            </a:endParaRPr>
          </a:p>
        </p:txBody>
      </p:sp>
    </p:spTree>
    <p:extLst>
      <p:ext uri="{BB962C8B-B14F-4D97-AF65-F5344CB8AC3E}">
        <p14:creationId xmlns:p14="http://schemas.microsoft.com/office/powerpoint/2010/main" val="3878502768"/>
      </p:ext>
    </p:extLst>
  </p:cSld>
  <p:clrMapOvr>
    <a:masterClrMapping/>
  </p:clrMapOvr>
  <mc:AlternateContent xmlns:mc="http://schemas.openxmlformats.org/markup-compatibility/2006" xmlns:p14="http://schemas.microsoft.com/office/powerpoint/2010/main">
    <mc:Choice Requires="p14">
      <p:transition spd="slow" p14:dur="2000" advTm="81039"/>
    </mc:Choice>
    <mc:Fallback xmlns="">
      <p:transition spd="slow" advTm="810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a:bodyPr>
          <a:lstStyle/>
          <a:p>
            <a:pPr marL="0" indent="0">
              <a:buNone/>
            </a:pPr>
            <a:r>
              <a:rPr lang="en-US" dirty="0" smtClean="0"/>
              <a:t>The leaders of the Allied Powers wanted for the war to end dramatically, and thus chose the memorable date we now know as Armistice Day.</a:t>
            </a:r>
          </a:p>
          <a:p>
            <a:pPr marL="0" indent="0">
              <a:buNone/>
            </a:pPr>
            <a:endParaRPr lang="en-US" dirty="0"/>
          </a:p>
          <a:p>
            <a:pPr marL="0" indent="0">
              <a:buNone/>
            </a:pPr>
            <a:r>
              <a:rPr lang="en-US" dirty="0" smtClean="0"/>
              <a:t>The war ended at exactly 11 O'clock AM on November the 11</a:t>
            </a:r>
            <a:r>
              <a:rPr lang="en-US" baseline="30000" dirty="0" smtClean="0"/>
              <a:t>th</a:t>
            </a:r>
            <a:r>
              <a:rPr lang="en-US" dirty="0" smtClean="0"/>
              <a:t>: The Eleventh hour of the Eleventh day of the Eleventh month.  </a:t>
            </a:r>
          </a:p>
          <a:p>
            <a:pPr marL="0" indent="0">
              <a:buNone/>
            </a:pPr>
            <a:endParaRPr lang="en-US" dirty="0"/>
          </a:p>
          <a:p>
            <a:pPr marL="0" indent="0">
              <a:buNone/>
            </a:pPr>
            <a:r>
              <a:rPr lang="en-US" dirty="0" smtClean="0"/>
              <a:t>Why?  For no reason at all.  And the killing continued until that date and that hour, although it might have stopped days earlier.</a:t>
            </a:r>
            <a:endParaRPr lang="en-US" dirty="0"/>
          </a:p>
        </p:txBody>
      </p:sp>
      <p:sp>
        <p:nvSpPr>
          <p:cNvPr id="5" name="Title 4"/>
          <p:cNvSpPr>
            <a:spLocks noGrp="1"/>
          </p:cNvSpPr>
          <p:nvPr>
            <p:ph type="title"/>
          </p:nvPr>
        </p:nvSpPr>
        <p:spPr/>
        <p:txBody>
          <a:bodyPr/>
          <a:lstStyle/>
          <a:p>
            <a:r>
              <a:rPr lang="en-US" u="sng" dirty="0" smtClean="0"/>
              <a:t>Armistice Day: November 11, 1918</a:t>
            </a:r>
            <a:endParaRPr lang="en-US" u="sng" dirty="0"/>
          </a:p>
        </p:txBody>
      </p:sp>
    </p:spTree>
    <p:extLst>
      <p:ext uri="{BB962C8B-B14F-4D97-AF65-F5344CB8AC3E}">
        <p14:creationId xmlns:p14="http://schemas.microsoft.com/office/powerpoint/2010/main" val="3514766170"/>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385548" y="1752600"/>
            <a:ext cx="4719851" cy="4572000"/>
          </a:xfrm>
        </p:spPr>
        <p:txBody>
          <a:bodyPr>
            <a:normAutofit fontScale="92500"/>
          </a:bodyPr>
          <a:lstStyle/>
          <a:p>
            <a:pPr marL="0" indent="0" algn="ctr">
              <a:buNone/>
            </a:pPr>
            <a:r>
              <a:rPr lang="en-US" sz="2100" u="sng" dirty="0" smtClean="0">
                <a:solidFill>
                  <a:schemeClr val="bg2">
                    <a:lumMod val="50000"/>
                  </a:schemeClr>
                </a:solidFill>
                <a:effectLst>
                  <a:outerShdw blurRad="38100" dist="38100" dir="2700000" algn="tl">
                    <a:srgbClr val="000000">
                      <a:alpha val="43137"/>
                    </a:srgbClr>
                  </a:outerShdw>
                </a:effectLst>
              </a:rPr>
              <a:t>“In Flanders Fields” </a:t>
            </a:r>
            <a:endParaRPr lang="en-US" sz="2100" u="sng" dirty="0" smtClean="0">
              <a:solidFill>
                <a:schemeClr val="bg2">
                  <a:lumMod val="50000"/>
                </a:schemeClr>
              </a:solidFill>
              <a:effectLst>
                <a:outerShdw blurRad="38100" dist="38100" dir="2700000" algn="tl">
                  <a:srgbClr val="000000">
                    <a:alpha val="43137"/>
                  </a:srgbClr>
                </a:outerShdw>
              </a:effectLst>
            </a:endParaRPr>
          </a:p>
          <a:p>
            <a:pPr marL="0" indent="0" algn="ctr">
              <a:buNone/>
            </a:pPr>
            <a:endParaRPr lang="en-US" sz="2100" u="sng" dirty="0" smtClean="0">
              <a:solidFill>
                <a:schemeClr val="bg2">
                  <a:lumMod val="50000"/>
                </a:schemeClr>
              </a:solidFill>
              <a:effectLst>
                <a:outerShdw blurRad="38100" dist="38100" dir="2700000" algn="tl">
                  <a:srgbClr val="000000">
                    <a:alpha val="43137"/>
                  </a:srgbClr>
                </a:outerShdw>
              </a:effectLst>
            </a:endParaRPr>
          </a:p>
          <a:p>
            <a:pPr marL="0" indent="0">
              <a:buNone/>
            </a:pPr>
            <a:r>
              <a:rPr lang="en-US" sz="2100" dirty="0" smtClean="0"/>
              <a:t>In </a:t>
            </a:r>
            <a:r>
              <a:rPr lang="en-US" sz="2100" dirty="0"/>
              <a:t>Flanders Fields the poppies blow </a:t>
            </a:r>
          </a:p>
          <a:p>
            <a:pPr marL="0" indent="0">
              <a:buNone/>
            </a:pPr>
            <a:r>
              <a:rPr lang="en-US" sz="2100" dirty="0"/>
              <a:t>Between the crosses row on row, </a:t>
            </a:r>
          </a:p>
          <a:p>
            <a:pPr marL="0" indent="0">
              <a:buNone/>
            </a:pPr>
            <a:r>
              <a:rPr lang="en-US" sz="2100" dirty="0"/>
              <a:t>That mark our place; and in the sky </a:t>
            </a:r>
          </a:p>
          <a:p>
            <a:pPr marL="0" indent="0">
              <a:buNone/>
            </a:pPr>
            <a:r>
              <a:rPr lang="en-US" sz="2100" dirty="0"/>
              <a:t>The larks, still bravely singing, fly </a:t>
            </a:r>
          </a:p>
          <a:p>
            <a:pPr marL="0" indent="0">
              <a:buNone/>
            </a:pPr>
            <a:r>
              <a:rPr lang="en-US" sz="2100" dirty="0"/>
              <a:t>Scarce heard amid the guns below. </a:t>
            </a:r>
          </a:p>
          <a:p>
            <a:pPr marL="0" indent="0">
              <a:buNone/>
            </a:pPr>
            <a:endParaRPr lang="en-US" sz="2100" dirty="0"/>
          </a:p>
          <a:p>
            <a:pPr marL="0" indent="0">
              <a:buNone/>
            </a:pPr>
            <a:r>
              <a:rPr lang="en-US" sz="2100" dirty="0"/>
              <a:t>We are the Dead. Short days ago </a:t>
            </a:r>
          </a:p>
          <a:p>
            <a:pPr marL="0" indent="0">
              <a:buNone/>
            </a:pPr>
            <a:r>
              <a:rPr lang="en-US" sz="2100" dirty="0"/>
              <a:t>We lived, felt dawn, saw sunset glow, </a:t>
            </a:r>
          </a:p>
          <a:p>
            <a:pPr marL="0" indent="0">
              <a:buNone/>
            </a:pPr>
            <a:r>
              <a:rPr lang="en-US" sz="2100" dirty="0"/>
              <a:t>Loved and were loved, and now we lie </a:t>
            </a:r>
          </a:p>
          <a:p>
            <a:pPr marL="0" indent="0">
              <a:buNone/>
            </a:pPr>
            <a:r>
              <a:rPr lang="en-US" sz="2100" dirty="0"/>
              <a:t>In Flanders fields. </a:t>
            </a:r>
          </a:p>
          <a:p>
            <a:endParaRPr lang="en-US" dirty="0"/>
          </a:p>
          <a:p>
            <a:endParaRPr lang="en-US" dirty="0"/>
          </a:p>
        </p:txBody>
      </p:sp>
      <p:pic>
        <p:nvPicPr>
          <p:cNvPr id="7" name="Content Placeholder 6"/>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410200" y="1752600"/>
            <a:ext cx="3048000" cy="4817391"/>
          </a:xfrm>
        </p:spPr>
      </p:pic>
      <p:sp>
        <p:nvSpPr>
          <p:cNvPr id="4" name="Title 3"/>
          <p:cNvSpPr>
            <a:spLocks noGrp="1"/>
          </p:cNvSpPr>
          <p:nvPr>
            <p:ph type="title"/>
          </p:nvPr>
        </p:nvSpPr>
        <p:spPr>
          <a:xfrm>
            <a:off x="381000" y="152400"/>
            <a:ext cx="8229600" cy="1219200"/>
          </a:xfrm>
        </p:spPr>
        <p:txBody>
          <a:bodyPr>
            <a:normAutofit fontScale="90000"/>
          </a:bodyPr>
          <a:lstStyle/>
          <a:p>
            <a:r>
              <a:rPr lang="en-US" dirty="0" smtClean="0"/>
              <a:t>“In Flanders Fields,” by Lt. Col. John McCrae of the Royal Canadian Army</a:t>
            </a:r>
            <a:endParaRPr lang="en-US" dirty="0"/>
          </a:p>
        </p:txBody>
      </p:sp>
    </p:spTree>
    <p:extLst>
      <p:ext uri="{BB962C8B-B14F-4D97-AF65-F5344CB8AC3E}">
        <p14:creationId xmlns:p14="http://schemas.microsoft.com/office/powerpoint/2010/main" val="253430529"/>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endParaRPr lang="en-US" dirty="0"/>
          </a:p>
          <a:p>
            <a:pPr marL="0" indent="0">
              <a:buNone/>
            </a:pPr>
            <a:r>
              <a:rPr lang="en-US" dirty="0" smtClean="0"/>
              <a:t>France				</a:t>
            </a:r>
            <a:r>
              <a:rPr lang="en-US" dirty="0" smtClean="0"/>
              <a:t>	1.3 </a:t>
            </a:r>
            <a:r>
              <a:rPr lang="en-US" dirty="0" smtClean="0"/>
              <a:t>Million Men</a:t>
            </a:r>
          </a:p>
          <a:p>
            <a:pPr marL="0" indent="0">
              <a:buNone/>
            </a:pPr>
            <a:endParaRPr lang="en-US" dirty="0"/>
          </a:p>
          <a:p>
            <a:pPr marL="0" indent="0">
              <a:buNone/>
            </a:pPr>
            <a:r>
              <a:rPr lang="en-US" dirty="0" smtClean="0"/>
              <a:t>Britain				</a:t>
            </a:r>
            <a:r>
              <a:rPr lang="en-US" dirty="0" smtClean="0"/>
              <a:t>	900,000 </a:t>
            </a:r>
            <a:r>
              <a:rPr lang="en-US" dirty="0" smtClean="0"/>
              <a:t>Men</a:t>
            </a:r>
          </a:p>
          <a:p>
            <a:pPr marL="0" indent="0">
              <a:buNone/>
            </a:pPr>
            <a:endParaRPr lang="en-US" dirty="0"/>
          </a:p>
          <a:p>
            <a:pPr marL="0" indent="0">
              <a:buNone/>
            </a:pPr>
            <a:r>
              <a:rPr lang="en-US" dirty="0" smtClean="0"/>
              <a:t>Russia					1.7 Million Men</a:t>
            </a:r>
          </a:p>
          <a:p>
            <a:pPr marL="0" indent="0">
              <a:buNone/>
            </a:pPr>
            <a:endParaRPr lang="en-US" dirty="0"/>
          </a:p>
          <a:p>
            <a:pPr marL="0" indent="0">
              <a:buNone/>
            </a:pPr>
            <a:r>
              <a:rPr lang="en-US" dirty="0" smtClean="0"/>
              <a:t>Germany				1.6 Million Men</a:t>
            </a:r>
          </a:p>
          <a:p>
            <a:pPr marL="0" indent="0">
              <a:buNone/>
            </a:pPr>
            <a:endParaRPr lang="en-US" dirty="0"/>
          </a:p>
          <a:p>
            <a:pPr marL="0" indent="0">
              <a:buNone/>
            </a:pPr>
            <a:r>
              <a:rPr lang="en-US" dirty="0" smtClean="0"/>
              <a:t>The United States			50,000 (less than 1 yr.) </a:t>
            </a:r>
            <a:endParaRPr lang="en-US" dirty="0"/>
          </a:p>
        </p:txBody>
      </p:sp>
      <p:sp>
        <p:nvSpPr>
          <p:cNvPr id="2" name="Title 1"/>
          <p:cNvSpPr>
            <a:spLocks noGrp="1"/>
          </p:cNvSpPr>
          <p:nvPr>
            <p:ph type="title"/>
          </p:nvPr>
        </p:nvSpPr>
        <p:spPr/>
        <p:txBody>
          <a:bodyPr/>
          <a:lstStyle/>
          <a:p>
            <a:pPr algn="ctr"/>
            <a:r>
              <a:rPr lang="en-US" u="sng" dirty="0" smtClean="0">
                <a:latin typeface="Nyala" pitchFamily="2" charset="0"/>
              </a:rPr>
              <a:t>The Dead: World War I</a:t>
            </a:r>
            <a:endParaRPr lang="en-US" u="sng" dirty="0">
              <a:latin typeface="Nyala" pitchFamily="2" charset="0"/>
            </a:endParaRPr>
          </a:p>
        </p:txBody>
      </p:sp>
    </p:spTree>
    <p:extLst>
      <p:ext uri="{BB962C8B-B14F-4D97-AF65-F5344CB8AC3E}">
        <p14:creationId xmlns:p14="http://schemas.microsoft.com/office/powerpoint/2010/main" val="4073701885"/>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Font typeface="Wingdings" pitchFamily="2" charset="2"/>
              <a:buChar char="v"/>
            </a:pPr>
            <a:r>
              <a:rPr lang="en-US" dirty="0" smtClean="0"/>
              <a:t>By the end of World War I, there were entire villages in France whose populations were wiped out.  These cities simply disappeared from the map in the aftermath of the war</a:t>
            </a:r>
            <a:r>
              <a:rPr lang="en-US" dirty="0" smtClean="0"/>
              <a:t>.</a:t>
            </a:r>
          </a:p>
          <a:p>
            <a:pPr marL="45720" indent="0">
              <a:buNone/>
            </a:pPr>
            <a:endParaRPr lang="en-US" dirty="0" smtClean="0"/>
          </a:p>
          <a:p>
            <a:pPr>
              <a:buFont typeface="Wingdings" pitchFamily="2" charset="2"/>
              <a:buChar char="v"/>
            </a:pPr>
            <a:r>
              <a:rPr lang="en-US" dirty="0" smtClean="0"/>
              <a:t>Uncounted Millions died of disease (especially Influenza), starvation, and other war related causes. </a:t>
            </a:r>
            <a:endParaRPr lang="en-US" dirty="0" smtClean="0"/>
          </a:p>
          <a:p>
            <a:pPr marL="45720" indent="0">
              <a:buNone/>
            </a:pPr>
            <a:endParaRPr lang="en-US" dirty="0" smtClean="0"/>
          </a:p>
          <a:p>
            <a:pPr>
              <a:buFont typeface="Wingdings" pitchFamily="2" charset="2"/>
              <a:buChar char="v"/>
            </a:pPr>
            <a:r>
              <a:rPr lang="en-US" dirty="0" smtClean="0"/>
              <a:t>Soldiers were frequently blinded, dismembered, or the victims of poison gassing that left their lungs permanently </a:t>
            </a:r>
            <a:r>
              <a:rPr lang="en-US" dirty="0" smtClean="0"/>
              <a:t>scarred.</a:t>
            </a:r>
          </a:p>
          <a:p>
            <a:pPr marL="45720" indent="0">
              <a:buNone/>
            </a:pPr>
            <a:endParaRPr lang="en-US" dirty="0" smtClean="0"/>
          </a:p>
          <a:p>
            <a:pPr>
              <a:buFont typeface="Wingdings" pitchFamily="2" charset="2"/>
              <a:buChar char="v"/>
            </a:pPr>
            <a:r>
              <a:rPr lang="en-US" dirty="0" smtClean="0"/>
              <a:t>Psychological trauma plagued men and women after the war – as it does the participants of all wars.</a:t>
            </a:r>
          </a:p>
          <a:p>
            <a:pPr>
              <a:buFont typeface="Wingdings" pitchFamily="2" charset="2"/>
              <a:buChar char="v"/>
            </a:pPr>
            <a:endParaRPr lang="en-US" dirty="0" smtClean="0">
              <a:solidFill>
                <a:schemeClr val="bg2">
                  <a:lumMod val="50000"/>
                </a:schemeClr>
              </a:solidFill>
            </a:endParaRPr>
          </a:p>
        </p:txBody>
      </p:sp>
      <p:sp>
        <p:nvSpPr>
          <p:cNvPr id="3" name="Title 2"/>
          <p:cNvSpPr>
            <a:spLocks noGrp="1"/>
          </p:cNvSpPr>
          <p:nvPr>
            <p:ph type="title"/>
          </p:nvPr>
        </p:nvSpPr>
        <p:spPr/>
        <p:txBody>
          <a:bodyPr>
            <a:normAutofit/>
          </a:bodyPr>
          <a:lstStyle/>
          <a:p>
            <a:r>
              <a:rPr lang="en-US" u="sng" dirty="0" smtClean="0"/>
              <a:t>Other Implications of World War I</a:t>
            </a:r>
            <a:endParaRPr lang="en-US" u="sng" dirty="0"/>
          </a:p>
        </p:txBody>
      </p:sp>
    </p:spTree>
    <p:extLst>
      <p:ext uri="{BB962C8B-B14F-4D97-AF65-F5344CB8AC3E}">
        <p14:creationId xmlns:p14="http://schemas.microsoft.com/office/powerpoint/2010/main" val="2537540140"/>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smtClean="0"/>
              <a:t>Post World War I Europe and the Treaty of Versailles</a:t>
            </a:r>
            <a:endParaRPr lang="en-US" dirty="0"/>
          </a:p>
        </p:txBody>
      </p:sp>
      <p:sp>
        <p:nvSpPr>
          <p:cNvPr id="2" name="Title 1"/>
          <p:cNvSpPr>
            <a:spLocks noGrp="1"/>
          </p:cNvSpPr>
          <p:nvPr>
            <p:ph type="title"/>
          </p:nvPr>
        </p:nvSpPr>
        <p:spPr/>
        <p:txBody>
          <a:bodyPr/>
          <a:lstStyle/>
          <a:p>
            <a:pPr algn="l"/>
            <a:r>
              <a:rPr lang="en-US" dirty="0" smtClean="0"/>
              <a:t>Shaping the Peace: World War I ends</a:t>
            </a:r>
            <a:endParaRPr lang="en-US" dirty="0"/>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496411899"/>
      </p:ext>
    </p:extLst>
  </p:cSld>
  <p:clrMapOvr>
    <a:masterClrMapping/>
  </p:clrMapOvr>
  <mc:AlternateContent xmlns:mc="http://schemas.openxmlformats.org/markup-compatibility/2006" xmlns:p14="http://schemas.microsoft.com/office/powerpoint/2010/main">
    <mc:Choice Requires="p14">
      <p:transition spd="slow" p14:dur="2000" advTm="12616"/>
    </mc:Choice>
    <mc:Fallback xmlns="">
      <p:transition spd="slow" advTm="126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idx="1"/>
          </p:nvPr>
        </p:nvPicPr>
        <p:blipFill>
          <a:blip r:embed="rId4">
            <a:extLst>
              <a:ext uri="{28A0092B-C50C-407E-A947-70E740481C1C}">
                <a14:useLocalDpi xmlns:a14="http://schemas.microsoft.com/office/drawing/2010/main" val="0"/>
              </a:ext>
            </a:extLst>
          </a:blip>
          <a:srcRect t="11438" b="11438"/>
          <a:stretch>
            <a:fillRect/>
          </a:stretch>
        </p:blipFill>
        <p:spPr/>
      </p:pic>
      <p:sp>
        <p:nvSpPr>
          <p:cNvPr id="6" name="Text Placeholder 5"/>
          <p:cNvSpPr>
            <a:spLocks noGrp="1"/>
          </p:cNvSpPr>
          <p:nvPr>
            <p:ph type="body" sz="half" idx="2"/>
          </p:nvPr>
        </p:nvSpPr>
        <p:spPr>
          <a:xfrm>
            <a:off x="7162800" y="1752600"/>
            <a:ext cx="1676400" cy="4724400"/>
          </a:xfrm>
        </p:spPr>
        <p:txBody>
          <a:bodyPr>
            <a:normAutofit fontScale="92500" lnSpcReduction="20000"/>
          </a:bodyPr>
          <a:lstStyle/>
          <a:p>
            <a:r>
              <a:rPr lang="en-US" dirty="0" smtClean="0"/>
              <a:t>After World War I came to an end, Woodrow Wilson sought to create a lasting peace in Europe.  Many of his beliefs about the peace process were idealistic – they might work in an ideal world, but they were not very realistic for European nations following the “The Great War.”  Germany liked the plan – which would have treated their nation relatively fairly.  But the Big Four Powers wanted revenge, and they blamed Germany for starting the war.  </a:t>
            </a:r>
            <a:endParaRPr lang="en-US" dirty="0"/>
          </a:p>
        </p:txBody>
      </p:sp>
      <p:sp>
        <p:nvSpPr>
          <p:cNvPr id="4" name="Title 3"/>
          <p:cNvSpPr>
            <a:spLocks noGrp="1"/>
          </p:cNvSpPr>
          <p:nvPr>
            <p:ph type="title"/>
          </p:nvPr>
        </p:nvSpPr>
        <p:spPr>
          <a:xfrm>
            <a:off x="7162800" y="460248"/>
            <a:ext cx="1676400" cy="1292352"/>
          </a:xfrm>
        </p:spPr>
        <p:txBody>
          <a:bodyPr/>
          <a:lstStyle/>
          <a:p>
            <a:r>
              <a:rPr lang="en-US" sz="1800" dirty="0" smtClean="0"/>
              <a:t>Woodrow Wilson’s Fourteen Point Plan</a:t>
            </a:r>
            <a:endParaRPr lang="en-US" sz="1800" dirty="0"/>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393440644"/>
      </p:ext>
    </p:extLst>
  </p:cSld>
  <p:clrMapOvr>
    <a:masterClrMapping/>
  </p:clrMapOvr>
  <mc:AlternateContent xmlns:mc="http://schemas.openxmlformats.org/markup-compatibility/2006" xmlns:p14="http://schemas.microsoft.com/office/powerpoint/2010/main">
    <mc:Choice Requires="p14">
      <p:transition spd="slow" p14:dur="2000" advTm="52110"/>
    </mc:Choice>
    <mc:Fallback xmlns="">
      <p:transition spd="slow" advTm="5211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609600" y="1199685"/>
            <a:ext cx="5867400" cy="4063343"/>
          </a:xfrm>
        </p:spPr>
      </p:pic>
      <p:sp>
        <p:nvSpPr>
          <p:cNvPr id="9" name="Text Placeholder 8"/>
          <p:cNvSpPr>
            <a:spLocks noGrp="1"/>
          </p:cNvSpPr>
          <p:nvPr>
            <p:ph type="body" sz="half" idx="2"/>
          </p:nvPr>
        </p:nvSpPr>
        <p:spPr>
          <a:xfrm>
            <a:off x="7086600" y="1828800"/>
            <a:ext cx="1673352" cy="4572000"/>
          </a:xfrm>
        </p:spPr>
        <p:txBody>
          <a:bodyPr>
            <a:normAutofit fontScale="92500" lnSpcReduction="10000"/>
          </a:bodyPr>
          <a:lstStyle/>
          <a:p>
            <a:r>
              <a:rPr lang="en-US" dirty="0" smtClean="0">
                <a:solidFill>
                  <a:schemeClr val="accent6">
                    <a:lumMod val="50000"/>
                  </a:schemeClr>
                </a:solidFill>
              </a:rPr>
              <a:t>Had the Austro-Hungarian Empire known that tiny Serbia had a secret defensive treaty with Russia, a major European Power, they may not have been so harsh in their demands of Serbia after the assassination of Archduke Franz Ferdinand. When Austria-Hungary committed itself to war against Serbia, they started a process much larger than they realized – and “The Great War” resulted. </a:t>
            </a:r>
            <a:endParaRPr lang="en-US" dirty="0">
              <a:solidFill>
                <a:schemeClr val="accent6">
                  <a:lumMod val="50000"/>
                </a:schemeClr>
              </a:solidFill>
            </a:endParaRPr>
          </a:p>
        </p:txBody>
      </p:sp>
      <p:sp>
        <p:nvSpPr>
          <p:cNvPr id="5" name="Title 4"/>
          <p:cNvSpPr>
            <a:spLocks noGrp="1"/>
          </p:cNvSpPr>
          <p:nvPr>
            <p:ph type="title"/>
          </p:nvPr>
        </p:nvSpPr>
        <p:spPr>
          <a:xfrm>
            <a:off x="7086600" y="533400"/>
            <a:ext cx="1675660" cy="1295400"/>
          </a:xfrm>
        </p:spPr>
        <p:txBody>
          <a:bodyPr/>
          <a:lstStyle/>
          <a:p>
            <a:r>
              <a:rPr lang="en-US" dirty="0" smtClean="0">
                <a:solidFill>
                  <a:schemeClr val="accent6">
                    <a:lumMod val="50000"/>
                  </a:schemeClr>
                </a:solidFill>
              </a:rPr>
              <a:t>Point #1: no secret Treaties</a:t>
            </a:r>
            <a:endParaRPr lang="en-US" dirty="0">
              <a:solidFill>
                <a:schemeClr val="accent6">
                  <a:lumMod val="50000"/>
                </a:schemeClr>
              </a:solidFill>
            </a:endParaRP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944653127"/>
      </p:ext>
    </p:extLst>
  </p:cSld>
  <p:clrMapOvr>
    <a:masterClrMapping/>
  </p:clrMapOvr>
  <mc:AlternateContent xmlns:mc="http://schemas.openxmlformats.org/markup-compatibility/2006" xmlns:p14="http://schemas.microsoft.com/office/powerpoint/2010/main">
    <mc:Choice Requires="p14">
      <p:transition spd="slow" p14:dur="2000" advTm="36926"/>
    </mc:Choice>
    <mc:Fallback xmlns="">
      <p:transition spd="slow" advTm="3692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1638300" y="421481"/>
            <a:ext cx="3810000" cy="5619750"/>
          </a:xfrm>
        </p:spPr>
      </p:pic>
      <p:sp>
        <p:nvSpPr>
          <p:cNvPr id="5" name="Text Placeholder 4"/>
          <p:cNvSpPr>
            <a:spLocks noGrp="1"/>
          </p:cNvSpPr>
          <p:nvPr>
            <p:ph type="body" sz="half" idx="2"/>
          </p:nvPr>
        </p:nvSpPr>
        <p:spPr>
          <a:xfrm>
            <a:off x="7159752" y="2362200"/>
            <a:ext cx="1673352" cy="3810000"/>
          </a:xfrm>
        </p:spPr>
        <p:txBody>
          <a:bodyPr>
            <a:normAutofit lnSpcReduction="10000"/>
          </a:bodyPr>
          <a:lstStyle/>
          <a:p>
            <a:r>
              <a:rPr lang="en-US" dirty="0" smtClean="0">
                <a:solidFill>
                  <a:schemeClr val="accent6">
                    <a:lumMod val="50000"/>
                  </a:schemeClr>
                </a:solidFill>
              </a:rPr>
              <a:t>Particularly after the sinking of the </a:t>
            </a:r>
            <a:r>
              <a:rPr lang="en-US" i="1" dirty="0" smtClean="0">
                <a:solidFill>
                  <a:schemeClr val="accent6">
                    <a:lumMod val="50000"/>
                  </a:schemeClr>
                </a:solidFill>
              </a:rPr>
              <a:t>Lusitania</a:t>
            </a:r>
            <a:r>
              <a:rPr lang="en-US" dirty="0" smtClean="0">
                <a:solidFill>
                  <a:schemeClr val="accent6">
                    <a:lumMod val="50000"/>
                  </a:schemeClr>
                </a:solidFill>
              </a:rPr>
              <a:t> off the coast of Ireland in 1915, the United States was devoted to the principle of Freedom of the Seas.  Free trade and freedom of the seas were two closely related points in most American minds.</a:t>
            </a:r>
            <a:endParaRPr lang="en-US" dirty="0">
              <a:solidFill>
                <a:schemeClr val="accent6">
                  <a:lumMod val="50000"/>
                </a:schemeClr>
              </a:solidFill>
            </a:endParaRPr>
          </a:p>
        </p:txBody>
      </p:sp>
      <p:sp>
        <p:nvSpPr>
          <p:cNvPr id="3" name="Title 2"/>
          <p:cNvSpPr>
            <a:spLocks noGrp="1"/>
          </p:cNvSpPr>
          <p:nvPr>
            <p:ph type="title"/>
          </p:nvPr>
        </p:nvSpPr>
        <p:spPr/>
        <p:txBody>
          <a:bodyPr/>
          <a:lstStyle/>
          <a:p>
            <a:r>
              <a:rPr lang="en-US" dirty="0" smtClean="0">
                <a:solidFill>
                  <a:schemeClr val="accent6">
                    <a:lumMod val="50000"/>
                  </a:schemeClr>
                </a:solidFill>
              </a:rPr>
              <a:t>Point #2: Freedom of the seas!</a:t>
            </a:r>
            <a:endParaRPr lang="en-US" dirty="0">
              <a:solidFill>
                <a:schemeClr val="accent6">
                  <a:lumMod val="50000"/>
                </a:schemeClr>
              </a:solidFill>
            </a:endParaRP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410722401"/>
      </p:ext>
    </p:extLst>
  </p:cSld>
  <p:clrMapOvr>
    <a:masterClrMapping/>
  </p:clrMapOvr>
  <mc:AlternateContent xmlns:mc="http://schemas.openxmlformats.org/markup-compatibility/2006" xmlns:p14="http://schemas.microsoft.com/office/powerpoint/2010/main">
    <mc:Choice Requires="p14">
      <p:transition spd="slow" p14:dur="2000" advTm="26799"/>
    </mc:Choice>
    <mc:Fallback xmlns="">
      <p:transition spd="slow" advTm="2679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1048664" y="1719263"/>
            <a:ext cx="2855671" cy="4406900"/>
          </a:xfrm>
        </p:spPr>
      </p:pic>
      <p:sp>
        <p:nvSpPr>
          <p:cNvPr id="8" name="Content Placeholder 7"/>
          <p:cNvSpPr>
            <a:spLocks noGrp="1"/>
          </p:cNvSpPr>
          <p:nvPr>
            <p:ph sz="half" idx="2"/>
          </p:nvPr>
        </p:nvSpPr>
        <p:spPr>
          <a:xfrm>
            <a:off x="4495800" y="1719072"/>
            <a:ext cx="4191000" cy="4407408"/>
          </a:xfrm>
        </p:spPr>
        <p:txBody>
          <a:bodyPr>
            <a:normAutofit fontScale="77500" lnSpcReduction="20000"/>
          </a:bodyPr>
          <a:lstStyle/>
          <a:p>
            <a:pPr marL="45720" indent="0">
              <a:buNone/>
            </a:pPr>
            <a:r>
              <a:rPr lang="en-US" dirty="0" smtClean="0"/>
              <a:t>Many Americans argued the obstacles to free trade – like taxes, tariffs, and import duties – prevented business relationships from being established between nations.  They argued that nations who would not trade together could not be close allies, and that war may break out as a result.  The idea of free trade relationships has only recently taken hold.  And some free trade agreements, like NAFTA, remain controversial.</a:t>
            </a:r>
          </a:p>
          <a:p>
            <a:pPr marL="45720" indent="0">
              <a:buNone/>
            </a:pPr>
            <a:endParaRPr lang="en-US" dirty="0"/>
          </a:p>
        </p:txBody>
      </p:sp>
      <p:sp>
        <p:nvSpPr>
          <p:cNvPr id="5" name="Title 4"/>
          <p:cNvSpPr>
            <a:spLocks noGrp="1"/>
          </p:cNvSpPr>
          <p:nvPr>
            <p:ph type="title"/>
          </p:nvPr>
        </p:nvSpPr>
        <p:spPr/>
        <p:txBody>
          <a:bodyPr/>
          <a:lstStyle/>
          <a:p>
            <a:r>
              <a:rPr lang="en-US" dirty="0" smtClean="0"/>
              <a:t>Point #3: Free Trade among nations.</a:t>
            </a:r>
            <a:endParaRPr lang="en-US" dirty="0"/>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053965326"/>
      </p:ext>
    </p:extLst>
  </p:cSld>
  <p:clrMapOvr>
    <a:masterClrMapping/>
  </p:clrMapOvr>
  <mc:AlternateContent xmlns:mc="http://schemas.openxmlformats.org/markup-compatibility/2006" xmlns:p14="http://schemas.microsoft.com/office/powerpoint/2010/main">
    <mc:Choice Requires="p14">
      <p:transition spd="slow" p14:dur="2000" advTm="43533"/>
    </mc:Choice>
    <mc:Fallback xmlns="">
      <p:transition spd="slow" advTm="4353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p:cNvPicPr>
            <a:picLocks noGrp="1" noChangeAspect="1"/>
          </p:cNvPicPr>
          <p:nvPr>
            <p:ph type="pic" idx="1"/>
          </p:nvPr>
        </p:nvPicPr>
        <p:blipFill>
          <a:blip r:embed="rId4">
            <a:extLst>
              <a:ext uri="{28A0092B-C50C-407E-A947-70E740481C1C}">
                <a14:useLocalDpi xmlns:a14="http://schemas.microsoft.com/office/drawing/2010/main" val="0"/>
              </a:ext>
            </a:extLst>
          </a:blip>
          <a:srcRect l="11697" r="11697"/>
          <a:stretch>
            <a:fillRect/>
          </a:stretch>
        </p:blipFill>
        <p:spPr/>
      </p:pic>
      <p:sp>
        <p:nvSpPr>
          <p:cNvPr id="10" name="Text Placeholder 9"/>
          <p:cNvSpPr>
            <a:spLocks noGrp="1"/>
          </p:cNvSpPr>
          <p:nvPr>
            <p:ph type="body" sz="half" idx="2"/>
          </p:nvPr>
        </p:nvSpPr>
        <p:spPr/>
        <p:txBody>
          <a:bodyPr/>
          <a:lstStyle/>
          <a:p>
            <a:r>
              <a:rPr lang="en-US" dirty="0" smtClean="0"/>
              <a:t>After World War I, it was hoped that every nation in Europe would reduce its supply of weapons – and thus make nations less likely to go to war.</a:t>
            </a:r>
            <a:endParaRPr lang="en-US" dirty="0"/>
          </a:p>
        </p:txBody>
      </p:sp>
      <p:sp>
        <p:nvSpPr>
          <p:cNvPr id="4" name="Title 3"/>
          <p:cNvSpPr>
            <a:spLocks noGrp="1"/>
          </p:cNvSpPr>
          <p:nvPr>
            <p:ph type="title"/>
          </p:nvPr>
        </p:nvSpPr>
        <p:spPr>
          <a:xfrm>
            <a:off x="7162800" y="460248"/>
            <a:ext cx="1676400" cy="1139952"/>
          </a:xfrm>
        </p:spPr>
        <p:txBody>
          <a:bodyPr/>
          <a:lstStyle/>
          <a:p>
            <a:r>
              <a:rPr lang="en-US" sz="1400" dirty="0" smtClean="0">
                <a:solidFill>
                  <a:schemeClr val="tx1"/>
                </a:solidFill>
              </a:rPr>
              <a:t>Point #4: Military Disarmament</a:t>
            </a:r>
            <a:endParaRPr lang="en-US" sz="1400" dirty="0">
              <a:solidFill>
                <a:schemeClr val="tx1"/>
              </a:solidFill>
            </a:endParaRP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033035190"/>
      </p:ext>
    </p:extLst>
  </p:cSld>
  <p:clrMapOvr>
    <a:masterClrMapping/>
  </p:clrMapOvr>
  <mc:AlternateContent xmlns:mc="http://schemas.openxmlformats.org/markup-compatibility/2006" xmlns:p14="http://schemas.microsoft.com/office/powerpoint/2010/main">
    <mc:Choice Requires="p14">
      <p:transition spd="slow" p14:dur="2000" advTm="45554"/>
    </mc:Choice>
    <mc:Fallback xmlns="">
      <p:transition spd="slow" advTm="4555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4648200" y="1822217"/>
            <a:ext cx="4038600" cy="4200991"/>
          </a:xfrm>
        </p:spPr>
      </p:pic>
      <p:sp>
        <p:nvSpPr>
          <p:cNvPr id="7" name="Title 6"/>
          <p:cNvSpPr>
            <a:spLocks noGrp="1"/>
          </p:cNvSpPr>
          <p:nvPr>
            <p:ph type="title"/>
          </p:nvPr>
        </p:nvSpPr>
        <p:spPr/>
        <p:txBody>
          <a:bodyPr/>
          <a:lstStyle/>
          <a:p>
            <a:r>
              <a:rPr lang="en-US" dirty="0" smtClean="0">
                <a:latin typeface="Poor Richard" pitchFamily="18" charset="0"/>
              </a:rPr>
              <a:t>Imperialism caused competitions for military strength: Militarism!</a:t>
            </a:r>
            <a:endParaRPr lang="en-US" dirty="0">
              <a:latin typeface="Poor Richard" pitchFamily="18" charset="0"/>
            </a:endParaRP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
        <p:nvSpPr>
          <p:cNvPr id="5" name="Content Placeholder 4"/>
          <p:cNvSpPr>
            <a:spLocks noGrp="1"/>
          </p:cNvSpPr>
          <p:nvPr>
            <p:ph sz="half" idx="1"/>
          </p:nvPr>
        </p:nvSpPr>
        <p:spPr/>
        <p:txBody>
          <a:bodyPr>
            <a:normAutofit/>
          </a:bodyPr>
          <a:lstStyle/>
          <a:p>
            <a:pPr marL="45720" indent="0">
              <a:buNone/>
            </a:pPr>
            <a:r>
              <a:rPr lang="en-US" dirty="0" smtClean="0">
                <a:latin typeface="Andalus" panose="02020603050405020304" pitchFamily="18" charset="-78"/>
                <a:cs typeface="Andalus" panose="02020603050405020304" pitchFamily="18" charset="-78"/>
              </a:rPr>
              <a:t>The desire to control colonies in Africa, Asia, and throughout the globe encouraged heightening militarism in Europe during the 1900s.  England, France, and Germany, for example, all vied for power in Africa. </a:t>
            </a:r>
            <a:endParaRPr lang="en-US" dirty="0">
              <a:latin typeface="Andalus" panose="02020603050405020304" pitchFamily="18" charset="-78"/>
              <a:cs typeface="Andalus" panose="02020603050405020304" pitchFamily="18" charset="-78"/>
            </a:endParaRPr>
          </a:p>
        </p:txBody>
      </p:sp>
    </p:spTree>
    <p:extLst>
      <p:ext uri="{BB962C8B-B14F-4D97-AF65-F5344CB8AC3E}">
        <p14:creationId xmlns:p14="http://schemas.microsoft.com/office/powerpoint/2010/main" val="472012319"/>
      </p:ext>
    </p:extLst>
  </p:cSld>
  <p:clrMapOvr>
    <a:masterClrMapping/>
  </p:clrMapOvr>
  <mc:AlternateContent xmlns:mc="http://schemas.openxmlformats.org/markup-compatibility/2006" xmlns:p14="http://schemas.microsoft.com/office/powerpoint/2010/main">
    <mc:Choice Requires="p14">
      <p:transition spd="slow" p14:dur="2000" advTm="63312"/>
    </mc:Choice>
    <mc:Fallback xmlns="">
      <p:transition spd="slow" advTm="6331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half" idx="2"/>
          </p:nvPr>
        </p:nvSpPr>
        <p:spPr>
          <a:xfrm>
            <a:off x="7162800" y="1752600"/>
            <a:ext cx="1676400" cy="4191000"/>
          </a:xfrm>
        </p:spPr>
        <p:txBody>
          <a:bodyPr/>
          <a:lstStyle/>
          <a:p>
            <a:r>
              <a:rPr lang="en-US" dirty="0" smtClean="0"/>
              <a:t>Colonialism and competition for colonies across the globe has often been cited as a cause of World War I.  After the war, many people hoped that by ending colonial claims around the world they could prevent some of the conflicts between major European powers.</a:t>
            </a:r>
            <a:endParaRPr lang="en-US" dirty="0"/>
          </a:p>
        </p:txBody>
      </p:sp>
      <p:sp>
        <p:nvSpPr>
          <p:cNvPr id="5" name="Title 4"/>
          <p:cNvSpPr>
            <a:spLocks noGrp="1"/>
          </p:cNvSpPr>
          <p:nvPr>
            <p:ph type="title"/>
          </p:nvPr>
        </p:nvSpPr>
        <p:spPr>
          <a:xfrm>
            <a:off x="7162800" y="460248"/>
            <a:ext cx="1676400" cy="987552"/>
          </a:xfrm>
        </p:spPr>
        <p:txBody>
          <a:bodyPr/>
          <a:lstStyle/>
          <a:p>
            <a:r>
              <a:rPr lang="en-US" sz="1400" dirty="0" smtClean="0">
                <a:solidFill>
                  <a:schemeClr val="tx1"/>
                </a:solidFill>
              </a:rPr>
              <a:t>Point #5: Ending Colonialism</a:t>
            </a:r>
            <a:endParaRPr lang="en-US" sz="1400" dirty="0">
              <a:solidFill>
                <a:schemeClr val="tx1"/>
              </a:solidFill>
            </a:endParaRPr>
          </a:p>
        </p:txBody>
      </p:sp>
      <p:pic>
        <p:nvPicPr>
          <p:cNvPr id="11" name="Picture Placeholder 10"/>
          <p:cNvPicPr>
            <a:picLocks noGrp="1" noChangeAspect="1"/>
          </p:cNvPicPr>
          <p:nvPr>
            <p:ph type="pic" idx="1"/>
          </p:nvPr>
        </p:nvPicPr>
        <p:blipFill>
          <a:blip r:embed="rId4">
            <a:extLst>
              <a:ext uri="{28A0092B-C50C-407E-A947-70E740481C1C}">
                <a14:useLocalDpi xmlns:a14="http://schemas.microsoft.com/office/drawing/2010/main" val="0"/>
              </a:ext>
            </a:extLst>
          </a:blip>
          <a:srcRect t="1579" b="1579"/>
          <a:stretch>
            <a:fillRect/>
          </a:stretch>
        </p:blipFill>
        <p:spPr>
          <a:xfrm>
            <a:off x="152400" y="609600"/>
            <a:ext cx="6705600" cy="4724400"/>
          </a:xfrm>
        </p:spPr>
      </p:pic>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371640245"/>
      </p:ext>
    </p:extLst>
  </p:cSld>
  <p:clrMapOvr>
    <a:masterClrMapping/>
  </p:clrMapOvr>
  <mc:AlternateContent xmlns:mc="http://schemas.openxmlformats.org/markup-compatibility/2006" xmlns:p14="http://schemas.microsoft.com/office/powerpoint/2010/main">
    <mc:Choice Requires="p14">
      <p:transition spd="slow" p14:dur="2000" advTm="62773"/>
    </mc:Choice>
    <mc:Fallback xmlns="">
      <p:transition spd="slow" advTm="6277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533400" y="1875566"/>
            <a:ext cx="5181600" cy="4599054"/>
          </a:xfrm>
        </p:spPr>
      </p:pic>
      <p:sp>
        <p:nvSpPr>
          <p:cNvPr id="5" name="Title 4"/>
          <p:cNvSpPr>
            <a:spLocks noGrp="1"/>
          </p:cNvSpPr>
          <p:nvPr>
            <p:ph type="title"/>
          </p:nvPr>
        </p:nvSpPr>
        <p:spPr/>
        <p:txBody>
          <a:bodyPr/>
          <a:lstStyle/>
          <a:p>
            <a:r>
              <a:rPr lang="en-US" dirty="0" smtClean="0"/>
              <a:t>Self-Determination</a:t>
            </a:r>
            <a:endParaRPr lang="en-US" dirty="0"/>
          </a:p>
        </p:txBody>
      </p:sp>
      <p:sp>
        <p:nvSpPr>
          <p:cNvPr id="9" name="Rounded Rectangle 8"/>
          <p:cNvSpPr/>
          <p:nvPr/>
        </p:nvSpPr>
        <p:spPr>
          <a:xfrm>
            <a:off x="5867400" y="1752600"/>
            <a:ext cx="3048000" cy="4800600"/>
          </a:xfrm>
          <a:prstGeom prst="roundRect">
            <a:avLst/>
          </a:prstGeom>
          <a:solidFill>
            <a:schemeClr val="accent2"/>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r>
              <a:rPr lang="en-US" sz="1400" dirty="0" smtClean="0">
                <a:solidFill>
                  <a:schemeClr val="tx1"/>
                </a:solidFill>
              </a:rPr>
              <a:t>Self-Determination is the right of a group of people to decide their own form of government.  Ethnic and national groups often sought self-determination – desiring to govern themselves, rather than submit to the rule of an empire or stronger nation.  Different ethnic and national groups once ruled by Austria-Hungary gained self-government following the Great War.   Racist or bigoted decision, however, were made by the most powerful nations present at the Treaty of Versailles to determine which nations would benefit.   Ho Chi Minh’s efforts, for example to advocate for Vietnamese Independence went unanswered.</a:t>
            </a:r>
            <a:endParaRPr lang="en-US" sz="1400" dirty="0">
              <a:solidFill>
                <a:schemeClr val="bg1">
                  <a:lumMod val="95000"/>
                  <a:lumOff val="5000"/>
                </a:schemeClr>
              </a:solidFill>
            </a:endParaRP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201411435"/>
      </p:ext>
    </p:extLst>
  </p:cSld>
  <p:clrMapOvr>
    <a:masterClrMapping/>
  </p:clrMapOvr>
  <mc:AlternateContent xmlns:mc="http://schemas.openxmlformats.org/markup-compatibility/2006" xmlns:p14="http://schemas.microsoft.com/office/powerpoint/2010/main">
    <mc:Choice Requires="p14">
      <p:transition spd="slow" p14:dur="2000" advTm="65816"/>
    </mc:Choice>
    <mc:Fallback xmlns="">
      <p:transition spd="slow" advTm="658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609600" y="1828800"/>
            <a:ext cx="3971394" cy="4406900"/>
          </a:xfrm>
        </p:spPr>
      </p:pic>
      <p:sp>
        <p:nvSpPr>
          <p:cNvPr id="3" name="Title 2"/>
          <p:cNvSpPr>
            <a:spLocks noGrp="1"/>
          </p:cNvSpPr>
          <p:nvPr>
            <p:ph type="title"/>
          </p:nvPr>
        </p:nvSpPr>
        <p:spPr/>
        <p:txBody>
          <a:bodyPr/>
          <a:lstStyle/>
          <a:p>
            <a:r>
              <a:rPr lang="en-US" dirty="0" smtClean="0"/>
              <a:t>The League of Nations</a:t>
            </a:r>
            <a:endParaRPr lang="en-US" dirty="0"/>
          </a:p>
        </p:txBody>
      </p:sp>
      <p:sp>
        <p:nvSpPr>
          <p:cNvPr id="5" name="Rounded Rectangle 4"/>
          <p:cNvSpPr/>
          <p:nvPr/>
        </p:nvSpPr>
        <p:spPr>
          <a:xfrm>
            <a:off x="4800600" y="1842655"/>
            <a:ext cx="3886200" cy="441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The League of Nations was intended to become an international peacekeeping organization, or a world government with the power to resolve disputes between nations.  Unfortunately, Woodrow Wilson’s idealistic vision of the future was undermined by more realistic politicians – the leaders of European nations like Georges Clemenceau, David Lloyd George, and Vittorio Orlando, and American Senators like Henry Cabot Lodge.</a:t>
            </a:r>
            <a:endParaRPr lang="en-US" dirty="0">
              <a:solidFill>
                <a:schemeClr val="tx1"/>
              </a:solidFill>
            </a:endParaRP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869301055"/>
      </p:ext>
    </p:extLst>
  </p:cSld>
  <p:clrMapOvr>
    <a:masterClrMapping/>
  </p:clrMapOvr>
  <mc:AlternateContent xmlns:mc="http://schemas.openxmlformats.org/markup-compatibility/2006" xmlns:p14="http://schemas.microsoft.com/office/powerpoint/2010/main">
    <mc:Choice Requires="p14">
      <p:transition spd="slow" p14:dur="2000" advTm="45040"/>
    </mc:Choice>
    <mc:Fallback xmlns="">
      <p:transition spd="slow" advTm="4504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1524000" y="1676400"/>
            <a:ext cx="6324600" cy="4850750"/>
          </a:xfrm>
        </p:spPr>
      </p:pic>
      <p:sp>
        <p:nvSpPr>
          <p:cNvPr id="3" name="Title 2"/>
          <p:cNvSpPr>
            <a:spLocks noGrp="1"/>
          </p:cNvSpPr>
          <p:nvPr>
            <p:ph type="title"/>
          </p:nvPr>
        </p:nvSpPr>
        <p:spPr/>
        <p:txBody>
          <a:bodyPr/>
          <a:lstStyle/>
          <a:p>
            <a:r>
              <a:rPr lang="en-US" dirty="0" smtClean="0"/>
              <a:t>The Paris Peace Conference of 1918 -1919</a:t>
            </a:r>
            <a:endParaRPr lang="en-US" dirty="0"/>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4026981226"/>
      </p:ext>
    </p:extLst>
  </p:cSld>
  <p:clrMapOvr>
    <a:masterClrMapping/>
  </p:clrMapOvr>
  <mc:AlternateContent xmlns:mc="http://schemas.openxmlformats.org/markup-compatibility/2006" xmlns:p14="http://schemas.microsoft.com/office/powerpoint/2010/main">
    <mc:Choice Requires="p14">
      <p:transition spd="slow" p14:dur="2000" advTm="47069"/>
    </mc:Choice>
    <mc:Fallback xmlns="">
      <p:transition spd="slow" advTm="4706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idx="1"/>
          </p:nvPr>
        </p:nvSpPr>
        <p:spPr/>
        <p:txBody>
          <a:bodyPr>
            <a:normAutofit fontScale="92500" lnSpcReduction="20000"/>
          </a:bodyPr>
          <a:lstStyle/>
          <a:p>
            <a:r>
              <a:rPr lang="en-US" dirty="0" smtClean="0"/>
              <a:t>Woodrow Wilson, President of the United States</a:t>
            </a:r>
            <a:endParaRPr lang="en-US" dirty="0"/>
          </a:p>
        </p:txBody>
      </p:sp>
      <p:pic>
        <p:nvPicPr>
          <p:cNvPr id="12" name="Content Placeholder 11"/>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1079978" y="2438400"/>
            <a:ext cx="2794632" cy="3687763"/>
          </a:xfrm>
        </p:spPr>
      </p:pic>
      <p:sp>
        <p:nvSpPr>
          <p:cNvPr id="10" name="Text Placeholder 9"/>
          <p:cNvSpPr>
            <a:spLocks noGrp="1"/>
          </p:cNvSpPr>
          <p:nvPr>
            <p:ph type="body" sz="quarter" idx="3"/>
          </p:nvPr>
        </p:nvSpPr>
        <p:spPr/>
        <p:txBody>
          <a:bodyPr>
            <a:normAutofit fontScale="92500" lnSpcReduction="20000"/>
          </a:bodyPr>
          <a:lstStyle/>
          <a:p>
            <a:r>
              <a:rPr lang="en-US" dirty="0" smtClean="0"/>
              <a:t>David Lloyd George, Prime Minister of England</a:t>
            </a:r>
            <a:endParaRPr lang="en-US" dirty="0"/>
          </a:p>
        </p:txBody>
      </p:sp>
      <p:pic>
        <p:nvPicPr>
          <p:cNvPr id="13" name="Content Placeholder 12"/>
          <p:cNvPicPr>
            <a:picLocks noGrp="1" noChangeAspect="1"/>
          </p:cNvPicPr>
          <p:nvPr>
            <p:ph sz="quarter" idx="4"/>
          </p:nvPr>
        </p:nvPicPr>
        <p:blipFill>
          <a:blip r:embed="rId5" cstate="print">
            <a:extLst>
              <a:ext uri="{28A0092B-C50C-407E-A947-70E740481C1C}">
                <a14:useLocalDpi xmlns:a14="http://schemas.microsoft.com/office/drawing/2010/main" val="0"/>
              </a:ext>
            </a:extLst>
          </a:blip>
          <a:stretch>
            <a:fillRect/>
          </a:stretch>
        </p:blipFill>
        <p:spPr>
          <a:xfrm>
            <a:off x="5285589" y="2438400"/>
            <a:ext cx="2760646" cy="3687763"/>
          </a:xfrm>
        </p:spPr>
      </p:pic>
      <p:sp>
        <p:nvSpPr>
          <p:cNvPr id="7" name="Title 6"/>
          <p:cNvSpPr>
            <a:spLocks noGrp="1"/>
          </p:cNvSpPr>
          <p:nvPr>
            <p:ph type="title"/>
          </p:nvPr>
        </p:nvSpPr>
        <p:spPr/>
        <p:txBody>
          <a:bodyPr/>
          <a:lstStyle/>
          <a:p>
            <a:r>
              <a:rPr lang="en-US" dirty="0" smtClean="0"/>
              <a:t>The big four</a:t>
            </a:r>
            <a:endParaRPr lang="en-US" dirty="0"/>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194048683"/>
      </p:ext>
    </p:extLst>
  </p:cSld>
  <p:clrMapOvr>
    <a:masterClrMapping/>
  </p:clrMapOvr>
  <mc:AlternateContent xmlns:mc="http://schemas.openxmlformats.org/markup-compatibility/2006" xmlns:p14="http://schemas.microsoft.com/office/powerpoint/2010/main">
    <mc:Choice Requires="p14">
      <p:transition spd="slow" p14:dur="2000" advTm="23225"/>
    </mc:Choice>
    <mc:Fallback xmlns="">
      <p:transition spd="slow" advTm="2322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normAutofit fontScale="92500" lnSpcReduction="20000"/>
          </a:bodyPr>
          <a:lstStyle/>
          <a:p>
            <a:r>
              <a:rPr lang="en-US" dirty="0" smtClean="0"/>
              <a:t>Georges Clemenceau of France</a:t>
            </a:r>
            <a:endParaRPr lang="en-US" dirty="0"/>
          </a:p>
        </p:txBody>
      </p:sp>
      <p:pic>
        <p:nvPicPr>
          <p:cNvPr id="7" name="Content Placeholder 6"/>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1045626" y="2438400"/>
            <a:ext cx="2863335" cy="3687763"/>
          </a:xfrm>
        </p:spPr>
      </p:pic>
      <p:sp>
        <p:nvSpPr>
          <p:cNvPr id="4" name="Text Placeholder 3"/>
          <p:cNvSpPr>
            <a:spLocks noGrp="1"/>
          </p:cNvSpPr>
          <p:nvPr>
            <p:ph type="body" sz="quarter" idx="3"/>
          </p:nvPr>
        </p:nvSpPr>
        <p:spPr/>
        <p:txBody>
          <a:bodyPr>
            <a:normAutofit fontScale="92500" lnSpcReduction="20000"/>
          </a:bodyPr>
          <a:lstStyle/>
          <a:p>
            <a:r>
              <a:rPr lang="en-US" dirty="0" smtClean="0"/>
              <a:t>Vittorio Orlando, Prime Minister of Italy</a:t>
            </a:r>
            <a:endParaRPr lang="en-US" dirty="0"/>
          </a:p>
        </p:txBody>
      </p:sp>
      <p:sp>
        <p:nvSpPr>
          <p:cNvPr id="6" name="Title 5"/>
          <p:cNvSpPr>
            <a:spLocks noGrp="1"/>
          </p:cNvSpPr>
          <p:nvPr>
            <p:ph type="title"/>
          </p:nvPr>
        </p:nvSpPr>
        <p:spPr/>
        <p:txBody>
          <a:bodyPr/>
          <a:lstStyle/>
          <a:p>
            <a:r>
              <a:rPr lang="en-US" dirty="0" smtClean="0"/>
              <a:t>The Big Four</a:t>
            </a:r>
            <a:endParaRPr lang="en-US" dirty="0"/>
          </a:p>
        </p:txBody>
      </p:sp>
      <p:pic>
        <p:nvPicPr>
          <p:cNvPr id="10" name="Content Placeholder 9"/>
          <p:cNvPicPr>
            <a:picLocks noGrp="1" noChangeAspect="1"/>
          </p:cNvPicPr>
          <p:nvPr>
            <p:ph sz="quarter" idx="4"/>
          </p:nvPr>
        </p:nvPicPr>
        <p:blipFill>
          <a:blip r:embed="rId5">
            <a:extLst>
              <a:ext uri="{28A0092B-C50C-407E-A947-70E740481C1C}">
                <a14:useLocalDpi xmlns:a14="http://schemas.microsoft.com/office/drawing/2010/main" val="0"/>
              </a:ext>
            </a:extLst>
          </a:blip>
          <a:stretch>
            <a:fillRect/>
          </a:stretch>
        </p:blipFill>
        <p:spPr>
          <a:xfrm>
            <a:off x="5410200" y="2438400"/>
            <a:ext cx="2667000" cy="3687763"/>
          </a:xfrm>
        </p:spPr>
      </p:pic>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385615846"/>
      </p:ext>
    </p:extLst>
  </p:cSld>
  <p:clrMapOvr>
    <a:masterClrMapping/>
  </p:clrMapOvr>
  <mc:AlternateContent xmlns:mc="http://schemas.openxmlformats.org/markup-compatibility/2006" xmlns:p14="http://schemas.microsoft.com/office/powerpoint/2010/main">
    <mc:Choice Requires="p14">
      <p:transition spd="slow" p14:dur="2000" advTm="54197"/>
    </mc:Choice>
    <mc:Fallback xmlns="">
      <p:transition spd="slow" advTm="5419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1036913" y="1719263"/>
            <a:ext cx="2879174" cy="4406900"/>
          </a:xfrm>
        </p:spPr>
      </p:pic>
      <p:pic>
        <p:nvPicPr>
          <p:cNvPr id="12" name="Content Placeholder 11"/>
          <p:cNvPicPr>
            <a:picLocks noGrp="1" noChangeAspect="1"/>
          </p:cNvPicPr>
          <p:nvPr>
            <p:ph sz="half" idx="2"/>
          </p:nvPr>
        </p:nvPicPr>
        <p:blipFill>
          <a:blip r:embed="rId5">
            <a:extLst>
              <a:ext uri="{28A0092B-C50C-407E-A947-70E740481C1C}">
                <a14:useLocalDpi xmlns:a14="http://schemas.microsoft.com/office/drawing/2010/main" val="0"/>
              </a:ext>
            </a:extLst>
          </a:blip>
          <a:stretch>
            <a:fillRect/>
          </a:stretch>
        </p:blipFill>
        <p:spPr>
          <a:xfrm>
            <a:off x="5244071" y="1719263"/>
            <a:ext cx="2846857" cy="4406900"/>
          </a:xfrm>
        </p:spPr>
      </p:pic>
      <p:sp>
        <p:nvSpPr>
          <p:cNvPr id="7" name="Title 6"/>
          <p:cNvSpPr>
            <a:spLocks noGrp="1"/>
          </p:cNvSpPr>
          <p:nvPr>
            <p:ph type="title"/>
          </p:nvPr>
        </p:nvSpPr>
        <p:spPr/>
        <p:txBody>
          <a:bodyPr/>
          <a:lstStyle/>
          <a:p>
            <a:pPr algn="l"/>
            <a:r>
              <a:rPr lang="en-US" sz="2400" dirty="0" smtClean="0"/>
              <a:t>Germany was blamed for starting the war.  They were not represented at the Paris Peace conference, however, to protest. </a:t>
            </a:r>
            <a:endParaRPr lang="en-US" sz="2400" dirty="0"/>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134418008"/>
      </p:ext>
    </p:extLst>
  </p:cSld>
  <p:clrMapOvr>
    <a:masterClrMapping/>
  </p:clrMapOvr>
  <mc:AlternateContent xmlns:mc="http://schemas.openxmlformats.org/markup-compatibility/2006" xmlns:p14="http://schemas.microsoft.com/office/powerpoint/2010/main">
    <mc:Choice Requires="p14">
      <p:transition spd="slow" p14:dur="2000" advTm="98794"/>
    </mc:Choice>
    <mc:Fallback xmlns="">
      <p:transition spd="slow" advTm="9879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778970" y="1719263"/>
            <a:ext cx="3395059" cy="4406900"/>
          </a:xfrm>
        </p:spPr>
      </p:pic>
      <p:sp>
        <p:nvSpPr>
          <p:cNvPr id="3" name="Content Placeholder 2"/>
          <p:cNvSpPr>
            <a:spLocks noGrp="1"/>
          </p:cNvSpPr>
          <p:nvPr>
            <p:ph sz="half" idx="2"/>
          </p:nvPr>
        </p:nvSpPr>
        <p:spPr/>
        <p:txBody>
          <a:bodyPr>
            <a:normAutofit fontScale="55000" lnSpcReduction="20000"/>
          </a:bodyPr>
          <a:lstStyle/>
          <a:p>
            <a:pPr marL="45720" indent="0">
              <a:buNone/>
            </a:pPr>
            <a:r>
              <a:rPr lang="en-US" dirty="0" smtClean="0"/>
              <a:t>Germany was forced to pay  over $32 Billion in reparations to the Allies – again, without consent from any Germany representatives </a:t>
            </a:r>
            <a:r>
              <a:rPr lang="en-US" dirty="0"/>
              <a:t>a</a:t>
            </a:r>
            <a:r>
              <a:rPr lang="en-US" dirty="0" smtClean="0"/>
              <a:t>n the Paris Peace Conference.  After “The Great War,” Germany was required to pay so much money to the Allied Powers that its own economy was ruined, and the nation would remain desperately impoverished until the 1930s – when Hitler and the Nazi Party began to ignore the Treaty of Versailles and remilitarize.  The Nazis, of course, blamed the current government for accepting an unfair treaty, and ultimately forced that government to capitulate to Hitler’s agenda.</a:t>
            </a:r>
            <a:endParaRPr lang="en-US" dirty="0"/>
          </a:p>
        </p:txBody>
      </p:sp>
      <p:sp>
        <p:nvSpPr>
          <p:cNvPr id="4" name="Title 3"/>
          <p:cNvSpPr>
            <a:spLocks noGrp="1"/>
          </p:cNvSpPr>
          <p:nvPr>
            <p:ph type="title"/>
          </p:nvPr>
        </p:nvSpPr>
        <p:spPr/>
        <p:txBody>
          <a:bodyPr/>
          <a:lstStyle/>
          <a:p>
            <a:r>
              <a:rPr lang="en-US" dirty="0" smtClean="0"/>
              <a:t>Reparations </a:t>
            </a:r>
            <a:endParaRPr lang="en-US" dirty="0"/>
          </a:p>
        </p:txBody>
      </p:sp>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057714284"/>
      </p:ext>
    </p:extLst>
  </p:cSld>
  <p:clrMapOvr>
    <a:masterClrMapping/>
  </p:clrMapOvr>
  <mc:AlternateContent xmlns:mc="http://schemas.openxmlformats.org/markup-compatibility/2006" xmlns:p14="http://schemas.microsoft.com/office/powerpoint/2010/main">
    <mc:Choice Requires="p14">
      <p:transition spd="slow" p14:dur="2000" advTm="60758"/>
    </mc:Choice>
    <mc:Fallback xmlns="">
      <p:transition spd="slow" advTm="607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1951037" y="1846263"/>
            <a:ext cx="5267325" cy="4152900"/>
          </a:xfrm>
        </p:spPr>
      </p:pic>
      <p:sp>
        <p:nvSpPr>
          <p:cNvPr id="5" name="Title 4"/>
          <p:cNvSpPr>
            <a:spLocks noGrp="1"/>
          </p:cNvSpPr>
          <p:nvPr>
            <p:ph type="title"/>
          </p:nvPr>
        </p:nvSpPr>
        <p:spPr>
          <a:xfrm>
            <a:off x="304800" y="304800"/>
            <a:ext cx="8381260" cy="1054394"/>
          </a:xfrm>
        </p:spPr>
        <p:txBody>
          <a:bodyPr/>
          <a:lstStyle/>
          <a:p>
            <a:pPr algn="l"/>
            <a:r>
              <a:rPr lang="en-US" sz="2400" dirty="0" smtClean="0"/>
              <a:t>German Reparations to the Allies wrecked their economy, causing hyperinflation and turmoil in the nation. </a:t>
            </a:r>
            <a:endParaRPr lang="en-US" sz="2400" dirty="0"/>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319769396"/>
      </p:ext>
    </p:extLst>
  </p:cSld>
  <p:clrMapOvr>
    <a:masterClrMapping/>
  </p:clrMapOvr>
  <mc:AlternateContent xmlns:mc="http://schemas.openxmlformats.org/markup-compatibility/2006" xmlns:p14="http://schemas.microsoft.com/office/powerpoint/2010/main">
    <mc:Choice Requires="p14">
      <p:transition spd="slow" p14:dur="2000" advTm="28309"/>
    </mc:Choice>
    <mc:Fallback xmlns="">
      <p:transition spd="slow" advTm="283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747712" y="2017713"/>
            <a:ext cx="3457575" cy="3810000"/>
          </a:xfrm>
        </p:spPr>
      </p:pic>
      <p:sp>
        <p:nvSpPr>
          <p:cNvPr id="5" name="Content Placeholder 4"/>
          <p:cNvSpPr>
            <a:spLocks noGrp="1"/>
          </p:cNvSpPr>
          <p:nvPr>
            <p:ph sz="half" idx="2"/>
          </p:nvPr>
        </p:nvSpPr>
        <p:spPr/>
        <p:txBody>
          <a:bodyPr>
            <a:normAutofit fontScale="77500" lnSpcReduction="20000"/>
          </a:bodyPr>
          <a:lstStyle/>
          <a:p>
            <a:pPr marL="45720" indent="0">
              <a:buNone/>
            </a:pPr>
            <a:r>
              <a:rPr lang="en-US" dirty="0" smtClean="0">
                <a:solidFill>
                  <a:schemeClr val="tx1"/>
                </a:solidFill>
              </a:rPr>
              <a:t>The main purpose of the League of Nations was to prevent “the dogs of war” from being unleashed.  Wilson envisioned the League as an international peacekeeping organization – a forum where the leaders of nations could resolve international disputes before they resulted in war.  But in order for the League to work, all of the most powerful nations on Earth must participate in the organization’s mission.</a:t>
            </a:r>
            <a:endParaRPr lang="en-US" dirty="0">
              <a:solidFill>
                <a:schemeClr val="tx1"/>
              </a:solidFill>
            </a:endParaRPr>
          </a:p>
        </p:txBody>
      </p:sp>
      <p:sp>
        <p:nvSpPr>
          <p:cNvPr id="3" name="Title 2"/>
          <p:cNvSpPr>
            <a:spLocks noGrp="1"/>
          </p:cNvSpPr>
          <p:nvPr>
            <p:ph type="title"/>
          </p:nvPr>
        </p:nvSpPr>
        <p:spPr/>
        <p:txBody>
          <a:bodyPr/>
          <a:lstStyle/>
          <a:p>
            <a:r>
              <a:rPr lang="en-US" dirty="0" smtClean="0">
                <a:solidFill>
                  <a:schemeClr val="bg2"/>
                </a:solidFill>
              </a:rPr>
              <a:t>The League of nations</a:t>
            </a:r>
            <a:endParaRPr lang="en-US" dirty="0">
              <a:solidFill>
                <a:schemeClr val="bg2"/>
              </a:solidFill>
            </a:endParaRPr>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375107508"/>
      </p:ext>
    </p:extLst>
  </p:cSld>
  <p:clrMapOvr>
    <a:masterClrMapping/>
  </p:clrMapOvr>
  <mc:AlternateContent xmlns:mc="http://schemas.openxmlformats.org/markup-compatibility/2006" xmlns:p14="http://schemas.microsoft.com/office/powerpoint/2010/main">
    <mc:Choice Requires="p14">
      <p:transition spd="slow" p14:dur="2000" advTm="52159"/>
    </mc:Choice>
    <mc:Fallback xmlns="">
      <p:transition spd="slow" advTm="5215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rid">
  <a:themeElements>
    <a:clrScheme name="Couture">
      <a:dk1>
        <a:sysClr val="windowText" lastClr="000000"/>
      </a:dk1>
      <a:lt1>
        <a:sysClr val="window" lastClr="FFFFFF"/>
      </a:lt1>
      <a:dk2>
        <a:srgbClr val="37302A"/>
      </a:dk2>
      <a:lt2>
        <a:srgbClr val="D0CCB9"/>
      </a:lt2>
      <a:accent1>
        <a:srgbClr val="9E8E5C"/>
      </a:accent1>
      <a:accent2>
        <a:srgbClr val="A09781"/>
      </a:accent2>
      <a:accent3>
        <a:srgbClr val="85776D"/>
      </a:accent3>
      <a:accent4>
        <a:srgbClr val="AEAFA9"/>
      </a:accent4>
      <a:accent5>
        <a:srgbClr val="8D878B"/>
      </a:accent5>
      <a:accent6>
        <a:srgbClr val="6B6149"/>
      </a:accent6>
      <a:hlink>
        <a:srgbClr val="B6A272"/>
      </a:hlink>
      <a:folHlink>
        <a:srgbClr val="8A784F"/>
      </a:folHlink>
    </a:clrScheme>
    <a:fontScheme name="Custom 4">
      <a:majorFont>
        <a:latin typeface="Poor Richard"/>
        <a:ea typeface=""/>
        <a:cs typeface=""/>
      </a:majorFont>
      <a:minorFont>
        <a:latin typeface="Andalus"/>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Grid</Template>
  <TotalTime>2554</TotalTime>
  <Words>6147</Words>
  <Application>Microsoft Office PowerPoint</Application>
  <PresentationFormat>On-screen Show (4:3)</PresentationFormat>
  <Paragraphs>319</Paragraphs>
  <Slides>111</Slides>
  <Notes>1</Notes>
  <HiddenSlides>0</HiddenSlides>
  <MMClips>87</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111</vt:i4>
      </vt:variant>
    </vt:vector>
  </HeadingPairs>
  <TitlesOfParts>
    <vt:vector size="122" baseType="lpstr">
      <vt:lpstr>MingLiU_HKSCS</vt:lpstr>
      <vt:lpstr>Andalus</vt:lpstr>
      <vt:lpstr>Calibri</vt:lpstr>
      <vt:lpstr>Californian FB</vt:lpstr>
      <vt:lpstr>Courier New</vt:lpstr>
      <vt:lpstr>Nyala</vt:lpstr>
      <vt:lpstr>Poor Richard</vt:lpstr>
      <vt:lpstr>Viner Hand ITC</vt:lpstr>
      <vt:lpstr>Wingdings</vt:lpstr>
      <vt:lpstr>Wingdings 2</vt:lpstr>
      <vt:lpstr>Grid</vt:lpstr>
      <vt:lpstr>THE Road to World War I</vt:lpstr>
      <vt:lpstr>The m.A.I.N. Causes of World War I</vt:lpstr>
      <vt:lpstr>Militarism</vt:lpstr>
      <vt:lpstr>Military alliances</vt:lpstr>
      <vt:lpstr>Military alliances</vt:lpstr>
      <vt:lpstr>The Triple Alliance</vt:lpstr>
      <vt:lpstr>The Triple entente </vt:lpstr>
      <vt:lpstr>imperialism</vt:lpstr>
      <vt:lpstr>Imperialism caused competitions for military strength: Militarism!</vt:lpstr>
      <vt:lpstr>Nationalism</vt:lpstr>
      <vt:lpstr>The Austro-Hungarian Empire</vt:lpstr>
      <vt:lpstr>The Balkan Peninsula</vt:lpstr>
      <vt:lpstr>THE Spark that set off The great war</vt:lpstr>
      <vt:lpstr>War between Austria and Serbia </vt:lpstr>
      <vt:lpstr>Europe – 1914</vt:lpstr>
      <vt:lpstr>Europe at war, 1914</vt:lpstr>
      <vt:lpstr>Europe at War 1914</vt:lpstr>
      <vt:lpstr>Stalemate on the Western Front</vt:lpstr>
      <vt:lpstr>Trench warfare</vt:lpstr>
      <vt:lpstr>Murderous weapons of WW I</vt:lpstr>
      <vt:lpstr>Murderous Weapons of WW I</vt:lpstr>
      <vt:lpstr>Poison gas</vt:lpstr>
      <vt:lpstr>Chlorine gas</vt:lpstr>
      <vt:lpstr>Gas Masks </vt:lpstr>
      <vt:lpstr>The machine gun</vt:lpstr>
      <vt:lpstr>President Woodrow Wilson</vt:lpstr>
      <vt:lpstr>World War I: American Neutrality</vt:lpstr>
      <vt:lpstr>propaganda</vt:lpstr>
      <vt:lpstr>Businessmen and bankers tended to prefer trade and loans to the Allies.</vt:lpstr>
      <vt:lpstr>The German Blockade of England</vt:lpstr>
      <vt:lpstr>The Sinking of the Lusitania: May 7, 1915 off the coast of Ireland</vt:lpstr>
      <vt:lpstr>Germany Warned that the Lusitania might be sunk – it was full of weapons.  Americans were outraged nevertheless.</vt:lpstr>
      <vt:lpstr>American propaganda makers used the sinking of the Lusitania to encourage the war Effort.</vt:lpstr>
      <vt:lpstr>Wilson maintains U.S. Neutrality</vt:lpstr>
      <vt:lpstr>The Zimmermann Telegram</vt:lpstr>
      <vt:lpstr>The Russian Revolution</vt:lpstr>
      <vt:lpstr>Tsar Nicholas II and the Romanovs</vt:lpstr>
      <vt:lpstr>The Rise of Bolshevism and the USSR</vt:lpstr>
      <vt:lpstr>World War I: “To Make the World safe for democracy”</vt:lpstr>
      <vt:lpstr>Supporting the war Effort – World War I</vt:lpstr>
      <vt:lpstr>The United States Army </vt:lpstr>
      <vt:lpstr>The Selective service act of 1917</vt:lpstr>
      <vt:lpstr>Over 30,000 Women Joined the Armed Forces during World War I</vt:lpstr>
      <vt:lpstr>Jane Addams: founder of the women’s peace party of 1915</vt:lpstr>
      <vt:lpstr>Jeannette Rankin: on voting against US entry into World War I</vt:lpstr>
      <vt:lpstr>Carrie chapman catt: serve the war effort to win equality!</vt:lpstr>
      <vt:lpstr>African American soldiers in World War I</vt:lpstr>
      <vt:lpstr>African American Soldiers win the Croix de Guerre </vt:lpstr>
      <vt:lpstr>Herbert hoover and the food Administration</vt:lpstr>
      <vt:lpstr>Wheatless Mondays &amp; Meatless Tuesdays</vt:lpstr>
      <vt:lpstr>Food will win the war!</vt:lpstr>
      <vt:lpstr>Immigrants were asked to save food as well, as you can see here:</vt:lpstr>
      <vt:lpstr>During World War I, Women and African Americans were hired to fill factory jobs.  </vt:lpstr>
      <vt:lpstr>The committee on Public information</vt:lpstr>
      <vt:lpstr>Liberty bonds</vt:lpstr>
      <vt:lpstr>The espionage Act of 1917 and  the Sedition Act of 1918</vt:lpstr>
      <vt:lpstr>The arrest of Eugene V. Debs, 1918</vt:lpstr>
      <vt:lpstr>EUGENE V. Debs:</vt:lpstr>
      <vt:lpstr>Anti-German behavior during World War I</vt:lpstr>
      <vt:lpstr>Americans at War,  1917 - 1918</vt:lpstr>
      <vt:lpstr>Unrestricted Submarine Warfare</vt:lpstr>
      <vt:lpstr>The German Blockade of England,  WW I</vt:lpstr>
      <vt:lpstr>Turmoil and revolution in russia</vt:lpstr>
      <vt:lpstr>The convoy system</vt:lpstr>
      <vt:lpstr>Ships were also painted with “Dazzle Camouflage” which made them more difficult targets for German U-boats.</vt:lpstr>
      <vt:lpstr>General John J. “Blackjack” Pershing</vt:lpstr>
      <vt:lpstr>Americans Fighting under French Command?</vt:lpstr>
      <vt:lpstr>The US Troops Arrived in France, June, 1917</vt:lpstr>
      <vt:lpstr>Doughboys</vt:lpstr>
      <vt:lpstr>The Bolshevik Party:  Russian Communism</vt:lpstr>
      <vt:lpstr>COMMUNISM:</vt:lpstr>
      <vt:lpstr>The Treaty of Brest-Litovsk</vt:lpstr>
      <vt:lpstr>Forty Divisions of German Soldiers  Moved to the Western Front. </vt:lpstr>
      <vt:lpstr>The Battle of Chateau-Thierry</vt:lpstr>
      <vt:lpstr>The Battle of Argonne Forest</vt:lpstr>
      <vt:lpstr>War heroes of the American Expeditionary Force gained great fame during the “Great War.”  Alvin York as America’s most decorated soldier for his bravery and accomplishments at the Battle of Meuse Argonne;  Eddie Rickenbacker was the United States most decorated  ace.</vt:lpstr>
      <vt:lpstr>The Spanish Influenza</vt:lpstr>
      <vt:lpstr>ARMISTICE - </vt:lpstr>
      <vt:lpstr>Kaiser Wilhelm Abdicates his Throne</vt:lpstr>
      <vt:lpstr>Armistice Day: November 11, 1918</vt:lpstr>
      <vt:lpstr>“In Flanders Fields,” by Lt. Col. John McCrae of the Royal Canadian Army</vt:lpstr>
      <vt:lpstr>The Dead: World War I</vt:lpstr>
      <vt:lpstr>Other Implications of World War I</vt:lpstr>
      <vt:lpstr>Shaping the Peace: World War I ends</vt:lpstr>
      <vt:lpstr>Woodrow Wilson’s Fourteen Point Plan</vt:lpstr>
      <vt:lpstr>Point #1: no secret Treaties</vt:lpstr>
      <vt:lpstr>Point #2: Freedom of the seas!</vt:lpstr>
      <vt:lpstr>Point #3: Free Trade among nations.</vt:lpstr>
      <vt:lpstr>Point #4: Military Disarmament</vt:lpstr>
      <vt:lpstr>Point #5: Ending Colonialism</vt:lpstr>
      <vt:lpstr>Self-Determination</vt:lpstr>
      <vt:lpstr>The League of Nations</vt:lpstr>
      <vt:lpstr>The Paris Peace Conference of 1918 -1919</vt:lpstr>
      <vt:lpstr>The big four</vt:lpstr>
      <vt:lpstr>The Big Four</vt:lpstr>
      <vt:lpstr>Germany was blamed for starting the war.  They were not represented at the Paris Peace conference, however, to protest. </vt:lpstr>
      <vt:lpstr>Reparations </vt:lpstr>
      <vt:lpstr>German Reparations to the Allies wrecked their economy, causing hyperinflation and turmoil in the nation. </vt:lpstr>
      <vt:lpstr>The League of nations</vt:lpstr>
      <vt:lpstr>New Nations in Europe</vt:lpstr>
      <vt:lpstr>New European Nations, 1918</vt:lpstr>
      <vt:lpstr>Nations destroyed by WW I</vt:lpstr>
      <vt:lpstr>Senator Henry Cabot Lodge</vt:lpstr>
      <vt:lpstr>Henry Cabot Lodge</vt:lpstr>
      <vt:lpstr>Henry Cabot Lodge and THE League of Nations</vt:lpstr>
      <vt:lpstr>Woodrow Wilson’s Stroke: Pueblo, Co, 1919</vt:lpstr>
      <vt:lpstr>The United States never joined the League of nations.</vt:lpstr>
      <vt:lpstr>The Weak League of Nations</vt:lpstr>
      <vt:lpstr>The Spanish Flu of 1918-1919</vt:lpstr>
      <vt:lpstr>The Red Scare of the 1920s</vt:lpstr>
      <vt:lpstr>A. Mitchell Palmer and the Palmer Raids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Road to World War I</dc:title>
  <dc:creator>Adam</dc:creator>
  <cp:lastModifiedBy>Adam Henry</cp:lastModifiedBy>
  <cp:revision>61</cp:revision>
  <dcterms:created xsi:type="dcterms:W3CDTF">2010-12-04T16:41:29Z</dcterms:created>
  <dcterms:modified xsi:type="dcterms:W3CDTF">2015-09-28T18:19:48Z</dcterms:modified>
</cp:coreProperties>
</file>